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6" r:id="rId1"/>
  </p:sldMasterIdLst>
  <p:handoutMasterIdLst>
    <p:handoutMasterId r:id="rId23"/>
  </p:handoutMasterIdLst>
  <p:sldIdLst>
    <p:sldId id="256" r:id="rId2"/>
    <p:sldId id="257" r:id="rId3"/>
    <p:sldId id="286" r:id="rId4"/>
    <p:sldId id="287" r:id="rId5"/>
    <p:sldId id="288" r:id="rId6"/>
    <p:sldId id="289" r:id="rId7"/>
    <p:sldId id="290" r:id="rId8"/>
    <p:sldId id="291" r:id="rId9"/>
    <p:sldId id="292" r:id="rId10"/>
    <p:sldId id="293" r:id="rId11"/>
    <p:sldId id="305" r:id="rId12"/>
    <p:sldId id="294" r:id="rId13"/>
    <p:sldId id="296" r:id="rId14"/>
    <p:sldId id="297" r:id="rId15"/>
    <p:sldId id="298" r:id="rId16"/>
    <p:sldId id="299" r:id="rId17"/>
    <p:sldId id="300" r:id="rId18"/>
    <p:sldId id="301" r:id="rId19"/>
    <p:sldId id="302" r:id="rId20"/>
    <p:sldId id="303" r:id="rId21"/>
    <p:sldId id="304" r:id="rId2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6" autoAdjust="0"/>
    <p:restoredTop sz="94660"/>
  </p:normalViewPr>
  <p:slideViewPr>
    <p:cSldViewPr>
      <p:cViewPr varScale="1">
        <p:scale>
          <a:sx n="115" d="100"/>
          <a:sy n="115" d="100"/>
        </p:scale>
        <p:origin x="1248" y="114"/>
      </p:cViewPr>
      <p:guideLst>
        <p:guide orient="horz" pos="2160"/>
        <p:guide pos="2880"/>
      </p:guideLst>
    </p:cSldViewPr>
  </p:slideViewPr>
  <p:notesTextViewPr>
    <p:cViewPr>
      <p:scale>
        <a:sx n="1" d="1"/>
        <a:sy n="1" d="1"/>
      </p:scale>
      <p:origin x="0" y="0"/>
    </p:cViewPr>
  </p:notesTextViewPr>
  <p:sorterViewPr>
    <p:cViewPr>
      <p:scale>
        <a:sx n="100" d="100"/>
        <a:sy n="100" d="100"/>
      </p:scale>
      <p:origin x="0" y="10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FFF633-E979-4807-8C9A-E5D107C4DBD1}"/>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8A9E0B6E-467A-41F7-9AE6-44DA9688792E}"/>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B6B7D89-A36E-44B2-BF64-813BC1F21CEB}" type="datetimeFigureOut">
              <a:rPr lang="en-US" smtClean="0"/>
              <a:t>9/30/2021</a:t>
            </a:fld>
            <a:endParaRPr lang="en-US"/>
          </a:p>
        </p:txBody>
      </p:sp>
      <p:sp>
        <p:nvSpPr>
          <p:cNvPr id="4" name="Footer Placeholder 3">
            <a:extLst>
              <a:ext uri="{FF2B5EF4-FFF2-40B4-BE49-F238E27FC236}">
                <a16:creationId xmlns:a16="http://schemas.microsoft.com/office/drawing/2014/main" id="{085DAE43-357A-4E23-819B-A71BAC3F2634}"/>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F36B470-5CD1-45C5-A7C5-C58BC3D85A51}"/>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CFE613A-F2DA-405F-B7B5-35F72D32CBA5}" type="slidenum">
              <a:rPr lang="en-US" smtClean="0"/>
              <a:t>‹#›</a:t>
            </a:fld>
            <a:endParaRPr lang="en-US"/>
          </a:p>
        </p:txBody>
      </p:sp>
    </p:spTree>
    <p:extLst>
      <p:ext uri="{BB962C8B-B14F-4D97-AF65-F5344CB8AC3E}">
        <p14:creationId xmlns:p14="http://schemas.microsoft.com/office/powerpoint/2010/main" val="255760002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F4FF05-B643-4B6F-A3B1-77E0B9450B97}"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89531-E969-497C-A2D7-F12E9B04CAE0}"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019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F4FF05-B643-4B6F-A3B1-77E0B9450B97}"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89531-E969-497C-A2D7-F12E9B04CAE0}" type="slidenum">
              <a:rPr lang="en-US" smtClean="0"/>
              <a:t>‹#›</a:t>
            </a:fld>
            <a:endParaRPr lang="en-US"/>
          </a:p>
        </p:txBody>
      </p:sp>
    </p:spTree>
    <p:extLst>
      <p:ext uri="{BB962C8B-B14F-4D97-AF65-F5344CB8AC3E}">
        <p14:creationId xmlns:p14="http://schemas.microsoft.com/office/powerpoint/2010/main" val="4267389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F4FF05-B643-4B6F-A3B1-77E0B9450B97}"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89531-E969-497C-A2D7-F12E9B04CAE0}" type="slidenum">
              <a:rPr lang="en-US" smtClean="0"/>
              <a:t>‹#›</a:t>
            </a:fld>
            <a:endParaRPr lang="en-US"/>
          </a:p>
        </p:txBody>
      </p:sp>
    </p:spTree>
    <p:extLst>
      <p:ext uri="{BB962C8B-B14F-4D97-AF65-F5344CB8AC3E}">
        <p14:creationId xmlns:p14="http://schemas.microsoft.com/office/powerpoint/2010/main" val="1734125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F4FF05-B643-4B6F-A3B1-77E0B9450B97}"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89531-E969-497C-A2D7-F12E9B04CAE0}" type="slidenum">
              <a:rPr lang="en-US" smtClean="0"/>
              <a:t>‹#›</a:t>
            </a:fld>
            <a:endParaRPr lang="en-US"/>
          </a:p>
        </p:txBody>
      </p:sp>
    </p:spTree>
    <p:extLst>
      <p:ext uri="{BB962C8B-B14F-4D97-AF65-F5344CB8AC3E}">
        <p14:creationId xmlns:p14="http://schemas.microsoft.com/office/powerpoint/2010/main" val="2489889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F4FF05-B643-4B6F-A3B1-77E0B9450B97}" type="datetimeFigureOut">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89531-E969-497C-A2D7-F12E9B04CAE0}"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456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F4FF05-B643-4B6F-A3B1-77E0B9450B97}"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B89531-E969-497C-A2D7-F12E9B04CAE0}" type="slidenum">
              <a:rPr lang="en-US" smtClean="0"/>
              <a:t>‹#›</a:t>
            </a:fld>
            <a:endParaRPr lang="en-US"/>
          </a:p>
        </p:txBody>
      </p:sp>
    </p:spTree>
    <p:extLst>
      <p:ext uri="{BB962C8B-B14F-4D97-AF65-F5344CB8AC3E}">
        <p14:creationId xmlns:p14="http://schemas.microsoft.com/office/powerpoint/2010/main" val="96854425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F4FF05-B643-4B6F-A3B1-77E0B9450B97}" type="datetimeFigureOut">
              <a:rPr lang="en-US" smtClean="0"/>
              <a:t>9/30/2021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B89531-E969-497C-A2D7-F12E9B04CAE0}" type="slidenum">
              <a:rPr lang="en-US" smtClean="0"/>
              <a:t>‹#›</a:t>
            </a:fld>
            <a:endParaRPr lang="en-US"/>
          </a:p>
        </p:txBody>
      </p:sp>
    </p:spTree>
    <p:extLst>
      <p:ext uri="{BB962C8B-B14F-4D97-AF65-F5344CB8AC3E}">
        <p14:creationId xmlns:p14="http://schemas.microsoft.com/office/powerpoint/2010/main" val="156575062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F4FF05-B643-4B6F-A3B1-77E0B9450B97}" type="datetimeFigureOut">
              <a:rPr lang="en-US" smtClean="0"/>
              <a:t>9/30/2021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B89531-E969-497C-A2D7-F12E9B04CAE0}" type="slidenum">
              <a:rPr lang="en-US" smtClean="0"/>
              <a:t>‹#›</a:t>
            </a:fld>
            <a:endParaRPr lang="en-US"/>
          </a:p>
        </p:txBody>
      </p:sp>
    </p:spTree>
    <p:extLst>
      <p:ext uri="{BB962C8B-B14F-4D97-AF65-F5344CB8AC3E}">
        <p14:creationId xmlns:p14="http://schemas.microsoft.com/office/powerpoint/2010/main" val="1725127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1F4FF05-B643-4B6F-A3B1-77E0B9450B97}" type="datetimeFigureOut">
              <a:rPr lang="en-US" smtClean="0"/>
              <a:t>9/30/2021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FB89531-E969-497C-A2D7-F12E9B04CAE0}" type="slidenum">
              <a:rPr lang="en-US" smtClean="0"/>
              <a:t>‹#›</a:t>
            </a:fld>
            <a:endParaRPr lang="en-US"/>
          </a:p>
        </p:txBody>
      </p:sp>
    </p:spTree>
    <p:extLst>
      <p:ext uri="{BB962C8B-B14F-4D97-AF65-F5344CB8AC3E}">
        <p14:creationId xmlns:p14="http://schemas.microsoft.com/office/powerpoint/2010/main" val="2905031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1F4FF05-B643-4B6F-A3B1-77E0B9450B97}" type="datetimeFigureOut">
              <a:rPr lang="en-US" smtClean="0"/>
              <a:t>9/30/2021</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FB89531-E969-497C-A2D7-F12E9B04CAE0}" type="slidenum">
              <a:rPr lang="en-US" smtClean="0"/>
              <a:t>‹#›</a:t>
            </a:fld>
            <a:endParaRPr lang="en-US"/>
          </a:p>
        </p:txBody>
      </p:sp>
    </p:spTree>
    <p:extLst>
      <p:ext uri="{BB962C8B-B14F-4D97-AF65-F5344CB8AC3E}">
        <p14:creationId xmlns:p14="http://schemas.microsoft.com/office/powerpoint/2010/main" val="187493914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F4FF05-B643-4B6F-A3B1-77E0B9450B97}" type="datetimeFigureOut">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B89531-E969-497C-A2D7-F12E9B04CAE0}" type="slidenum">
              <a:rPr lang="en-US" smtClean="0"/>
              <a:t>‹#›</a:t>
            </a:fld>
            <a:endParaRPr lang="en-US"/>
          </a:p>
        </p:txBody>
      </p:sp>
    </p:spTree>
    <p:extLst>
      <p:ext uri="{BB962C8B-B14F-4D97-AF65-F5344CB8AC3E}">
        <p14:creationId xmlns:p14="http://schemas.microsoft.com/office/powerpoint/2010/main" val="1776053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1F4FF05-B643-4B6F-A3B1-77E0B9450B97}" type="datetimeFigureOut">
              <a:rPr lang="en-US" smtClean="0"/>
              <a:t>9/30/2021</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6FB89531-E969-497C-A2D7-F12E9B04CAE0}"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1860721"/>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hyperlink" Target="mailto:t1pfe@esc16.net" TargetMode="Externa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Patricia\Purchased Pictures\People working together\Group of People in Semin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603" b="18058"/>
          <a:stretch/>
        </p:blipFill>
        <p:spPr bwMode="auto">
          <a:xfrm>
            <a:off x="25917" y="168300"/>
            <a:ext cx="9144023" cy="4915066"/>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B76D919A-FC3E-4B4E-BAF0-ED6CFB8DC4A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2402" y="5065532"/>
            <a:ext cx="8190297" cy="822960"/>
          </a:xfrm>
        </p:spPr>
        <p:txBody>
          <a:bodyPr>
            <a:normAutofit/>
          </a:bodyPr>
          <a:lstStyle/>
          <a:p>
            <a:r>
              <a:rPr lang="es-ES" sz="2800" dirty="0">
                <a:solidFill>
                  <a:srgbClr val="FFFFFF"/>
                </a:solidFill>
                <a:latin typeface="Cooper Black" panose="0208090404030B020404" pitchFamily="18" charset="0"/>
              </a:rPr>
              <a:t>Reunión Anual Del Título I y Beneficios Del Compromiso Del Padre y La Familia</a:t>
            </a:r>
            <a:endParaRPr lang="en-US" sz="2800" dirty="0">
              <a:solidFill>
                <a:srgbClr val="FFFFFF"/>
              </a:solidFill>
              <a:latin typeface="Cooper Black" panose="0208090404030B020404" pitchFamily="18" charset="0"/>
            </a:endParaRPr>
          </a:p>
        </p:txBody>
      </p:sp>
      <p:sp>
        <p:nvSpPr>
          <p:cNvPr id="3" name="Subtitle 2"/>
          <p:cNvSpPr>
            <a:spLocks noGrp="1"/>
          </p:cNvSpPr>
          <p:nvPr>
            <p:ph type="subTitle" idx="1"/>
          </p:nvPr>
        </p:nvSpPr>
        <p:spPr>
          <a:xfrm>
            <a:off x="152400" y="5926416"/>
            <a:ext cx="7543800" cy="822960"/>
          </a:xfrm>
        </p:spPr>
        <p:txBody>
          <a:bodyPr>
            <a:noAutofit/>
          </a:bodyPr>
          <a:lstStyle/>
          <a:p>
            <a:pPr lvl="0">
              <a:buClr>
                <a:srgbClr val="E48312"/>
              </a:buClr>
            </a:pPr>
            <a:r>
              <a:rPr lang="es-MX" sz="1800" b="1" dirty="0">
                <a:solidFill>
                  <a:srgbClr val="FFFFFF"/>
                </a:solidFill>
              </a:rPr>
              <a:t>Título I, Parte A </a:t>
            </a:r>
          </a:p>
          <a:p>
            <a:pPr lvl="0">
              <a:buClr>
                <a:srgbClr val="E48312"/>
              </a:buClr>
            </a:pPr>
            <a:r>
              <a:rPr lang="es-MX" sz="1800" b="1" dirty="0">
                <a:solidFill>
                  <a:srgbClr val="FFFFFF"/>
                </a:solidFill>
              </a:rPr>
              <a:t>Compromiso de Padre y Familia</a:t>
            </a:r>
          </a:p>
          <a:p>
            <a:endParaRPr lang="en-US" sz="1800" b="1" dirty="0">
              <a:solidFill>
                <a:srgbClr val="FFFFFF"/>
              </a:solidFill>
              <a:latin typeface="Cooper Black" panose="0208090404030B020404" pitchFamily="18" charset="0"/>
            </a:endParaRPr>
          </a:p>
        </p:txBody>
      </p:sp>
      <p:sp>
        <p:nvSpPr>
          <p:cNvPr id="73" name="Rectangle 72">
            <a:extLst>
              <a:ext uri="{FF2B5EF4-FFF2-40B4-BE49-F238E27FC236}">
                <a16:creationId xmlns:a16="http://schemas.microsoft.com/office/drawing/2014/main" id="{8F66ACBD-1C82-4782-AA7C-05504DD7DE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68373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91440" lvl="0" indent="-91440">
              <a:lnSpc>
                <a:spcPct val="90000"/>
              </a:lnSpc>
              <a:spcBef>
                <a:spcPts val="1200"/>
              </a:spcBef>
              <a:spcAft>
                <a:spcPts val="200"/>
              </a:spcAft>
            </a:pPr>
            <a:r>
              <a:rPr lang="en-US" sz="2000" spc="0" dirty="0" smtClean="0">
                <a:solidFill>
                  <a:schemeClr val="accent2"/>
                </a:solidFill>
                <a:latin typeface="Cooper Black" panose="0208090404030B020404" pitchFamily="18" charset="0"/>
                <a:ea typeface="+mn-ea"/>
                <a:cs typeface="+mn-cs"/>
              </a:rPr>
              <a:t>El </a:t>
            </a:r>
            <a:r>
              <a:rPr lang="en-US" sz="2000" spc="0" dirty="0" err="1" smtClean="0">
                <a:solidFill>
                  <a:schemeClr val="accent2"/>
                </a:solidFill>
                <a:latin typeface="Cooper Black" panose="0208090404030B020404" pitchFamily="18" charset="0"/>
                <a:ea typeface="+mn-ea"/>
                <a:cs typeface="+mn-cs"/>
              </a:rPr>
              <a:t>pacto</a:t>
            </a:r>
            <a:r>
              <a:rPr lang="en-US" sz="2000" spc="0" dirty="0" smtClean="0">
                <a:solidFill>
                  <a:schemeClr val="accent2"/>
                </a:solidFill>
                <a:latin typeface="Cooper Black" panose="0208090404030B020404" pitchFamily="18" charset="0"/>
                <a:ea typeface="+mn-ea"/>
                <a:cs typeface="+mn-cs"/>
              </a:rPr>
              <a:t> entre </a:t>
            </a:r>
            <a:r>
              <a:rPr lang="en-US" sz="2000" spc="0" dirty="0" err="1" smtClean="0">
                <a:solidFill>
                  <a:schemeClr val="accent2"/>
                </a:solidFill>
                <a:latin typeface="Cooper Black" panose="0208090404030B020404" pitchFamily="18" charset="0"/>
                <a:ea typeface="+mn-ea"/>
                <a:cs typeface="+mn-cs"/>
              </a:rPr>
              <a:t>escuela</a:t>
            </a:r>
            <a:r>
              <a:rPr lang="en-US" sz="2000" spc="0" dirty="0" smtClean="0">
                <a:solidFill>
                  <a:schemeClr val="accent2"/>
                </a:solidFill>
                <a:latin typeface="Cooper Black" panose="0208090404030B020404" pitchFamily="18" charset="0"/>
                <a:ea typeface="+mn-ea"/>
                <a:cs typeface="+mn-cs"/>
              </a:rPr>
              <a:t>-padre </a:t>
            </a:r>
            <a:r>
              <a:rPr lang="en-US" sz="2000" spc="0" dirty="0" err="1" smtClean="0">
                <a:solidFill>
                  <a:schemeClr val="accent2"/>
                </a:solidFill>
                <a:latin typeface="Cooper Black" panose="0208090404030B020404" pitchFamily="18" charset="0"/>
                <a:ea typeface="+mn-ea"/>
                <a:cs typeface="+mn-cs"/>
              </a:rPr>
              <a:t>es</a:t>
            </a:r>
            <a:r>
              <a:rPr lang="en-US" sz="2000" spc="0" dirty="0" smtClean="0">
                <a:solidFill>
                  <a:schemeClr val="accent2"/>
                </a:solidFill>
                <a:latin typeface="Cooper Black" panose="0208090404030B020404" pitchFamily="18" charset="0"/>
                <a:ea typeface="+mn-ea"/>
                <a:cs typeface="+mn-cs"/>
              </a:rPr>
              <a:t> un </a:t>
            </a:r>
            <a:r>
              <a:rPr lang="en-US" sz="2000" spc="0" dirty="0" err="1" smtClean="0">
                <a:solidFill>
                  <a:schemeClr val="accent2"/>
                </a:solidFill>
                <a:latin typeface="Cooper Black" panose="0208090404030B020404" pitchFamily="18" charset="0"/>
                <a:ea typeface="+mn-ea"/>
                <a:cs typeface="+mn-cs"/>
              </a:rPr>
              <a:t>acuerdo</a:t>
            </a:r>
            <a:r>
              <a:rPr lang="en-US" sz="2000" spc="0" dirty="0" smtClean="0">
                <a:solidFill>
                  <a:schemeClr val="accent2"/>
                </a:solidFill>
                <a:latin typeface="Cooper Black" panose="0208090404030B020404" pitchFamily="18" charset="0"/>
                <a:ea typeface="+mn-ea"/>
                <a:cs typeface="+mn-cs"/>
              </a:rPr>
              <a:t> </a:t>
            </a:r>
            <a:r>
              <a:rPr lang="en-US" sz="2000" spc="0" dirty="0" err="1" smtClean="0">
                <a:solidFill>
                  <a:schemeClr val="accent2"/>
                </a:solidFill>
                <a:latin typeface="Cooper Black" panose="0208090404030B020404" pitchFamily="18" charset="0"/>
                <a:ea typeface="+mn-ea"/>
                <a:cs typeface="+mn-cs"/>
              </a:rPr>
              <a:t>escrito</a:t>
            </a:r>
            <a:r>
              <a:rPr lang="en-US" sz="2000" spc="0" dirty="0" smtClean="0">
                <a:solidFill>
                  <a:schemeClr val="accent2"/>
                </a:solidFill>
                <a:latin typeface="Cooper Black" panose="0208090404030B020404" pitchFamily="18" charset="0"/>
                <a:ea typeface="+mn-ea"/>
                <a:cs typeface="+mn-cs"/>
              </a:rPr>
              <a:t>…</a:t>
            </a:r>
            <a:r>
              <a:rPr lang="en-US" sz="2000" spc="0" dirty="0">
                <a:solidFill>
                  <a:schemeClr val="accent2"/>
                </a:solidFill>
                <a:latin typeface="Cooper Black" panose="0208090404030B020404" pitchFamily="18" charset="0"/>
                <a:ea typeface="+mn-ea"/>
                <a:cs typeface="+mn-cs"/>
              </a:rPr>
              <a:t/>
            </a:r>
            <a:br>
              <a:rPr lang="en-US" sz="2000" spc="0" dirty="0">
                <a:solidFill>
                  <a:schemeClr val="accent2"/>
                </a:solidFill>
                <a:latin typeface="Cooper Black" panose="0208090404030B020404" pitchFamily="18" charset="0"/>
                <a:ea typeface="+mn-ea"/>
                <a:cs typeface="+mn-cs"/>
              </a:rPr>
            </a:br>
            <a:endParaRPr lang="en-US" sz="2000" dirty="0">
              <a:solidFill>
                <a:schemeClr val="accent2"/>
              </a:solidFill>
              <a:latin typeface="Cooper Black" panose="0208090404030B020404" pitchFamily="18" charset="0"/>
            </a:endParaRPr>
          </a:p>
        </p:txBody>
      </p:sp>
      <p:sp>
        <p:nvSpPr>
          <p:cNvPr id="3" name="Content Placeholder 2"/>
          <p:cNvSpPr>
            <a:spLocks noGrp="1"/>
          </p:cNvSpPr>
          <p:nvPr>
            <p:ph idx="1"/>
          </p:nvPr>
        </p:nvSpPr>
        <p:spPr/>
        <p:txBody>
          <a:bodyPr>
            <a:normAutofit fontScale="85000" lnSpcReduction="20000"/>
          </a:bodyPr>
          <a:lstStyle/>
          <a:p>
            <a:pPr lvl="0">
              <a:buClr>
                <a:srgbClr val="E48312"/>
              </a:buClr>
              <a:buFont typeface="Courier New" panose="02070309020205020404" pitchFamily="49" charset="0"/>
              <a:buChar char="o"/>
            </a:pPr>
            <a:r>
              <a:rPr lang="es-ES" sz="2400" dirty="0">
                <a:solidFill>
                  <a:srgbClr val="000000">
                    <a:lumMod val="75000"/>
                    <a:lumOff val="25000"/>
                  </a:srgbClr>
                </a:solidFill>
              </a:rPr>
              <a:t>Que describe cómo los padres y las familias, el personal de la escuela y los estudiantes comparten la responsabilidad de mejorar el logro académico estudiantil</a:t>
            </a:r>
          </a:p>
          <a:p>
            <a:pPr lvl="0">
              <a:buClr>
                <a:srgbClr val="E48312"/>
              </a:buClr>
              <a:buFont typeface="Courier New" panose="02070309020205020404" pitchFamily="49" charset="0"/>
              <a:buChar char="o"/>
            </a:pPr>
            <a:r>
              <a:rPr lang="es-ES" sz="2400" dirty="0">
                <a:solidFill>
                  <a:srgbClr val="000000">
                    <a:lumMod val="75000"/>
                    <a:lumOff val="25000"/>
                  </a:srgbClr>
                </a:solidFill>
              </a:rPr>
              <a:t>Que dirige el currículo de alta calidad y la instrucción para cumplir con los estándares académicos Estatales</a:t>
            </a:r>
          </a:p>
          <a:p>
            <a:pPr lvl="0">
              <a:buClr>
                <a:srgbClr val="E48312"/>
              </a:buClr>
              <a:buFont typeface="Courier New" panose="02070309020205020404" pitchFamily="49" charset="0"/>
              <a:buChar char="o"/>
            </a:pPr>
            <a:r>
              <a:rPr lang="es-ES" sz="2400" dirty="0">
                <a:solidFill>
                  <a:srgbClr val="000000">
                    <a:lumMod val="75000"/>
                    <a:lumOff val="25000"/>
                  </a:srgbClr>
                </a:solidFill>
              </a:rPr>
              <a:t>Las formas en que los padres apoyarán el aprendizaje de su hijo </a:t>
            </a:r>
          </a:p>
          <a:p>
            <a:pPr lvl="0">
              <a:buClr>
                <a:srgbClr val="E48312"/>
              </a:buClr>
              <a:buFont typeface="Courier New" panose="02070309020205020404" pitchFamily="49" charset="0"/>
              <a:buChar char="o"/>
            </a:pPr>
            <a:r>
              <a:rPr lang="es-ES" sz="2400" dirty="0">
                <a:solidFill>
                  <a:srgbClr val="000000">
                    <a:lumMod val="75000"/>
                    <a:lumOff val="25000"/>
                  </a:srgbClr>
                </a:solidFill>
              </a:rPr>
              <a:t>Que subraya la importancia de la comunicación frecuente entre la escuela y el hogar, y el valor de las conferencias padre-maestro (</a:t>
            </a:r>
            <a:r>
              <a:rPr lang="es-ES" sz="2400" dirty="0">
                <a:solidFill>
                  <a:srgbClr val="C2BC80"/>
                </a:solidFill>
              </a:rPr>
              <a:t>REQUERIDAS</a:t>
            </a:r>
            <a:r>
              <a:rPr lang="es-ES" sz="2400" dirty="0">
                <a:solidFill>
                  <a:srgbClr val="000000">
                    <a:lumMod val="75000"/>
                    <a:lumOff val="25000"/>
                  </a:srgbClr>
                </a:solidFill>
              </a:rPr>
              <a:t> en las escuelas primarias)</a:t>
            </a:r>
          </a:p>
          <a:p>
            <a:pPr lvl="0">
              <a:buClr>
                <a:srgbClr val="E48312"/>
              </a:buClr>
              <a:buFont typeface="Courier New" panose="02070309020205020404" pitchFamily="49" charset="0"/>
              <a:buChar char="o"/>
            </a:pPr>
            <a:r>
              <a:rPr lang="es-ES" sz="2400" dirty="0">
                <a:solidFill>
                  <a:srgbClr val="000000">
                    <a:lumMod val="75000"/>
                    <a:lumOff val="25000"/>
                  </a:srgbClr>
                </a:solidFill>
              </a:rPr>
              <a:t>Que afirma la importancia de los padres y las familias en las decisiones relativas a la educación de sus hijos</a:t>
            </a:r>
          </a:p>
          <a:p>
            <a:pPr lvl="0">
              <a:buClr>
                <a:srgbClr val="E48312"/>
              </a:buClr>
              <a:buFont typeface="Courier New" panose="02070309020205020404" pitchFamily="49" charset="0"/>
              <a:buChar char="o"/>
            </a:pPr>
            <a:r>
              <a:rPr lang="es-ES" sz="2400" dirty="0">
                <a:solidFill>
                  <a:srgbClr val="000000">
                    <a:lumMod val="75000"/>
                    <a:lumOff val="25000"/>
                  </a:srgbClr>
                </a:solidFill>
              </a:rPr>
              <a:t>Título I, Parte A los padres tienen el derecho de participar en el desarrollo del pacto entre escuela-padre</a:t>
            </a:r>
            <a:endParaRPr lang="en-US" sz="2400" dirty="0">
              <a:solidFill>
                <a:srgbClr val="000000">
                  <a:lumMod val="75000"/>
                  <a:lumOff val="25000"/>
                </a:srgbClr>
              </a:solidFill>
            </a:endParaRPr>
          </a:p>
          <a:p>
            <a:endParaRPr lang="en-US" dirty="0"/>
          </a:p>
        </p:txBody>
      </p:sp>
    </p:spTree>
    <p:extLst>
      <p:ext uri="{BB962C8B-B14F-4D97-AF65-F5344CB8AC3E}">
        <p14:creationId xmlns:p14="http://schemas.microsoft.com/office/powerpoint/2010/main" val="3206124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lvl="0" indent="-342900" defTabSz="457200">
              <a:lnSpc>
                <a:spcPct val="100000"/>
              </a:lnSpc>
              <a:spcBef>
                <a:spcPts val="1000"/>
              </a:spcBef>
              <a:spcAft>
                <a:spcPts val="0"/>
              </a:spcAft>
              <a:buClr>
                <a:srgbClr val="EBEBEB">
                  <a:lumMod val="40000"/>
                  <a:lumOff val="60000"/>
                </a:srgbClr>
              </a:buClr>
              <a:buSzPct val="80000"/>
              <a:buFont typeface="Wingdings 3" charset="2"/>
              <a:buChar char=""/>
            </a:pPr>
            <a:r>
              <a:rPr lang="en-US" sz="2300" dirty="0" smtClean="0">
                <a:solidFill>
                  <a:prstClr val="black"/>
                </a:solidFill>
                <a:latin typeface="Calibri" panose="020F0502020204030204" pitchFamily="34" charset="0"/>
                <a:cs typeface="Calibri" panose="020F0502020204030204" pitchFamily="34" charset="0"/>
              </a:rPr>
              <a:t>Al principio de </a:t>
            </a:r>
            <a:r>
              <a:rPr lang="en-US" sz="2300" dirty="0" err="1" smtClean="0">
                <a:solidFill>
                  <a:prstClr val="black"/>
                </a:solidFill>
                <a:latin typeface="Calibri" panose="020F0502020204030204" pitchFamily="34" charset="0"/>
                <a:cs typeface="Calibri" panose="020F0502020204030204" pitchFamily="34" charset="0"/>
              </a:rPr>
              <a:t>cada</a:t>
            </a:r>
            <a:r>
              <a:rPr lang="en-US" sz="2300" dirty="0" smtClean="0">
                <a:solidFill>
                  <a:prstClr val="black"/>
                </a:solidFill>
                <a:latin typeface="Calibri" panose="020F0502020204030204" pitchFamily="34" charset="0"/>
                <a:cs typeface="Calibri" panose="020F0502020204030204" pitchFamily="34" charset="0"/>
              </a:rPr>
              <a:t> </a:t>
            </a:r>
            <a:r>
              <a:rPr lang="en-US" sz="2300" dirty="0" err="1" smtClean="0">
                <a:solidFill>
                  <a:prstClr val="black"/>
                </a:solidFill>
                <a:latin typeface="Calibri" panose="020F0502020204030204" pitchFamily="34" charset="0"/>
                <a:cs typeface="Calibri" panose="020F0502020204030204" pitchFamily="34" charset="0"/>
              </a:rPr>
              <a:t>ano</a:t>
            </a:r>
            <a:r>
              <a:rPr lang="en-US" sz="2300" dirty="0" smtClean="0">
                <a:solidFill>
                  <a:prstClr val="black"/>
                </a:solidFill>
                <a:latin typeface="Calibri" panose="020F0502020204030204" pitchFamily="34" charset="0"/>
                <a:cs typeface="Calibri" panose="020F0502020204030204" pitchFamily="34" charset="0"/>
              </a:rPr>
              <a:t>, </a:t>
            </a:r>
            <a:r>
              <a:rPr lang="en-US" sz="2300" dirty="0" err="1" smtClean="0">
                <a:solidFill>
                  <a:prstClr val="black"/>
                </a:solidFill>
                <a:latin typeface="Calibri" panose="020F0502020204030204" pitchFamily="34" charset="0"/>
                <a:cs typeface="Calibri" panose="020F0502020204030204" pitchFamily="34" charset="0"/>
              </a:rPr>
              <a:t>una</a:t>
            </a:r>
            <a:r>
              <a:rPr lang="en-US" sz="2300" dirty="0" smtClean="0">
                <a:solidFill>
                  <a:prstClr val="black"/>
                </a:solidFill>
                <a:latin typeface="Calibri" panose="020F0502020204030204" pitchFamily="34" charset="0"/>
                <a:cs typeface="Calibri" panose="020F0502020204030204" pitchFamily="34" charset="0"/>
              </a:rPr>
              <a:t> </a:t>
            </a:r>
            <a:r>
              <a:rPr lang="en-US" sz="2300" dirty="0" err="1" smtClean="0">
                <a:solidFill>
                  <a:prstClr val="black"/>
                </a:solidFill>
                <a:latin typeface="Calibri" panose="020F0502020204030204" pitchFamily="34" charset="0"/>
                <a:cs typeface="Calibri" panose="020F0502020204030204" pitchFamily="34" charset="0"/>
              </a:rPr>
              <a:t>agencia</a:t>
            </a:r>
            <a:r>
              <a:rPr lang="en-US" sz="2300" dirty="0" smtClean="0">
                <a:solidFill>
                  <a:prstClr val="black"/>
                </a:solidFill>
                <a:latin typeface="Calibri" panose="020F0502020204030204" pitchFamily="34" charset="0"/>
                <a:cs typeface="Calibri" panose="020F0502020204030204" pitchFamily="34" charset="0"/>
              </a:rPr>
              <a:t> local que </a:t>
            </a:r>
            <a:r>
              <a:rPr lang="en-US" sz="2300" dirty="0" err="1" smtClean="0">
                <a:solidFill>
                  <a:prstClr val="black"/>
                </a:solidFill>
                <a:latin typeface="Calibri" panose="020F0502020204030204" pitchFamily="34" charset="0"/>
                <a:cs typeface="Calibri" panose="020F0502020204030204" pitchFamily="34" charset="0"/>
              </a:rPr>
              <a:t>recibe</a:t>
            </a:r>
            <a:r>
              <a:rPr lang="en-US" sz="2300" dirty="0" smtClean="0">
                <a:solidFill>
                  <a:prstClr val="black"/>
                </a:solidFill>
                <a:latin typeface="Calibri" panose="020F0502020204030204" pitchFamily="34" charset="0"/>
                <a:cs typeface="Calibri" panose="020F0502020204030204" pitchFamily="34" charset="0"/>
              </a:rPr>
              <a:t> </a:t>
            </a:r>
            <a:r>
              <a:rPr lang="en-US" sz="2300" dirty="0" err="1" smtClean="0">
                <a:solidFill>
                  <a:prstClr val="black"/>
                </a:solidFill>
                <a:latin typeface="Calibri" panose="020F0502020204030204" pitchFamily="34" charset="0"/>
                <a:cs typeface="Calibri" panose="020F0502020204030204" pitchFamily="34" charset="0"/>
              </a:rPr>
              <a:t>fondos</a:t>
            </a:r>
            <a:r>
              <a:rPr lang="en-US" sz="2300" dirty="0">
                <a:solidFill>
                  <a:prstClr val="black"/>
                </a:solidFill>
                <a:latin typeface="Calibri" panose="020F0502020204030204" pitchFamily="34" charset="0"/>
                <a:cs typeface="Calibri" panose="020F0502020204030204" pitchFamily="34" charset="0"/>
              </a:rPr>
              <a:t>, </a:t>
            </a:r>
            <a:r>
              <a:rPr lang="en-US" sz="2300" dirty="0" err="1" smtClean="0">
                <a:solidFill>
                  <a:prstClr val="black"/>
                </a:solidFill>
                <a:latin typeface="Calibri" panose="020F0502020204030204" pitchFamily="34" charset="0"/>
                <a:cs typeface="Calibri" panose="020F0502020204030204" pitchFamily="34" charset="0"/>
              </a:rPr>
              <a:t>deben</a:t>
            </a:r>
            <a:r>
              <a:rPr lang="en-US" sz="2300" dirty="0" smtClean="0">
                <a:solidFill>
                  <a:prstClr val="black"/>
                </a:solidFill>
                <a:latin typeface="Calibri" panose="020F0502020204030204" pitchFamily="34" charset="0"/>
                <a:cs typeface="Calibri" panose="020F0502020204030204" pitchFamily="34" charset="0"/>
              </a:rPr>
              <a:t> </a:t>
            </a:r>
            <a:r>
              <a:rPr lang="en-US" sz="2300" dirty="0" err="1" smtClean="0">
                <a:solidFill>
                  <a:prstClr val="black"/>
                </a:solidFill>
                <a:latin typeface="Calibri" panose="020F0502020204030204" pitchFamily="34" charset="0"/>
                <a:cs typeface="Calibri" panose="020F0502020204030204" pitchFamily="34" charset="0"/>
              </a:rPr>
              <a:t>notificar</a:t>
            </a:r>
            <a:r>
              <a:rPr lang="en-US" sz="2300" dirty="0" smtClean="0">
                <a:solidFill>
                  <a:prstClr val="black"/>
                </a:solidFill>
                <a:latin typeface="Calibri" panose="020F0502020204030204" pitchFamily="34" charset="0"/>
                <a:cs typeface="Calibri" panose="020F0502020204030204" pitchFamily="34" charset="0"/>
              </a:rPr>
              <a:t> a </a:t>
            </a:r>
            <a:r>
              <a:rPr lang="en-US" sz="2300" dirty="0" err="1" smtClean="0">
                <a:solidFill>
                  <a:prstClr val="black"/>
                </a:solidFill>
                <a:latin typeface="Calibri" panose="020F0502020204030204" pitchFamily="34" charset="0"/>
                <a:cs typeface="Calibri" panose="020F0502020204030204" pitchFamily="34" charset="0"/>
              </a:rPr>
              <a:t>los</a:t>
            </a:r>
            <a:r>
              <a:rPr lang="en-US" sz="2300" dirty="0" smtClean="0">
                <a:solidFill>
                  <a:prstClr val="black"/>
                </a:solidFill>
                <a:latin typeface="Calibri" panose="020F0502020204030204" pitchFamily="34" charset="0"/>
                <a:cs typeface="Calibri" panose="020F0502020204030204" pitchFamily="34" charset="0"/>
              </a:rPr>
              <a:t> padres:</a:t>
            </a:r>
            <a:endParaRPr lang="en-US" sz="2300" dirty="0">
              <a:solidFill>
                <a:prstClr val="black"/>
              </a:solidFill>
              <a:latin typeface="Calibri" panose="020F0502020204030204" pitchFamily="34" charset="0"/>
              <a:cs typeface="Calibri" panose="020F0502020204030204" pitchFamily="34" charset="0"/>
            </a:endParaRPr>
          </a:p>
          <a:p>
            <a:pPr marL="742950" lvl="1" indent="-285750" defTabSz="457200">
              <a:lnSpc>
                <a:spcPct val="100000"/>
              </a:lnSpc>
              <a:spcBef>
                <a:spcPts val="1000"/>
              </a:spcBef>
              <a:spcAft>
                <a:spcPts val="0"/>
              </a:spcAft>
              <a:buClr>
                <a:prstClr val="black"/>
              </a:buClr>
              <a:buSzPct val="80000"/>
              <a:buFont typeface="Wingdings 3" charset="2"/>
              <a:buChar char=""/>
            </a:pPr>
            <a:r>
              <a:rPr lang="en-US" sz="2300" dirty="0" smtClean="0">
                <a:solidFill>
                  <a:prstClr val="black"/>
                </a:solidFill>
                <a:latin typeface="Calibri" panose="020F0502020204030204" pitchFamily="34" charset="0"/>
                <a:cs typeface="Calibri" panose="020F0502020204030204" pitchFamily="34" charset="0"/>
              </a:rPr>
              <a:t>Si la </a:t>
            </a:r>
            <a:r>
              <a:rPr lang="en-US" sz="2300" dirty="0" err="1" smtClean="0">
                <a:solidFill>
                  <a:prstClr val="black"/>
                </a:solidFill>
                <a:latin typeface="Calibri" panose="020F0502020204030204" pitchFamily="34" charset="0"/>
                <a:cs typeface="Calibri" panose="020F0502020204030204" pitchFamily="34" charset="0"/>
              </a:rPr>
              <a:t>maestra</a:t>
            </a:r>
            <a:r>
              <a:rPr lang="en-US" sz="2300" dirty="0" smtClean="0">
                <a:solidFill>
                  <a:prstClr val="black"/>
                </a:solidFill>
                <a:latin typeface="Calibri" panose="020F0502020204030204" pitchFamily="34" charset="0"/>
                <a:cs typeface="Calibri" panose="020F0502020204030204" pitchFamily="34" charset="0"/>
              </a:rPr>
              <a:t> </a:t>
            </a:r>
            <a:r>
              <a:rPr lang="en-US" sz="2300" dirty="0" err="1" smtClean="0">
                <a:solidFill>
                  <a:prstClr val="black"/>
                </a:solidFill>
                <a:latin typeface="Calibri" panose="020F0502020204030204" pitchFamily="34" charset="0"/>
                <a:cs typeface="Calibri" panose="020F0502020204030204" pitchFamily="34" charset="0"/>
              </a:rPr>
              <a:t>tiene</a:t>
            </a:r>
            <a:r>
              <a:rPr lang="en-US" sz="2300" dirty="0" smtClean="0">
                <a:solidFill>
                  <a:prstClr val="black"/>
                </a:solidFill>
                <a:latin typeface="Calibri" panose="020F0502020204030204" pitchFamily="34" charset="0"/>
                <a:cs typeface="Calibri" panose="020F0502020204030204" pitchFamily="34" charset="0"/>
              </a:rPr>
              <a:t> las </a:t>
            </a:r>
            <a:r>
              <a:rPr lang="en-US" sz="2300" dirty="0" err="1" smtClean="0">
                <a:solidFill>
                  <a:prstClr val="black"/>
                </a:solidFill>
                <a:latin typeface="Calibri" panose="020F0502020204030204" pitchFamily="34" charset="0"/>
                <a:cs typeface="Calibri" panose="020F0502020204030204" pitchFamily="34" charset="0"/>
              </a:rPr>
              <a:t>cualificaciones</a:t>
            </a:r>
            <a:endParaRPr lang="en-US" sz="2300" dirty="0">
              <a:solidFill>
                <a:prstClr val="black"/>
              </a:solidFill>
              <a:latin typeface="Calibri" panose="020F0502020204030204" pitchFamily="34" charset="0"/>
              <a:cs typeface="Calibri" panose="020F0502020204030204" pitchFamily="34" charset="0"/>
            </a:endParaRPr>
          </a:p>
          <a:p>
            <a:pPr marL="742950" lvl="1" indent="-285750" defTabSz="457200">
              <a:lnSpc>
                <a:spcPct val="100000"/>
              </a:lnSpc>
              <a:spcBef>
                <a:spcPts val="1000"/>
              </a:spcBef>
              <a:spcAft>
                <a:spcPts val="0"/>
              </a:spcAft>
              <a:buClr>
                <a:prstClr val="black"/>
              </a:buClr>
              <a:buSzPct val="80000"/>
              <a:buFont typeface="Wingdings 3" charset="2"/>
              <a:buChar char=""/>
            </a:pPr>
            <a:r>
              <a:rPr lang="en-US" sz="2300" dirty="0" smtClean="0">
                <a:solidFill>
                  <a:prstClr val="black"/>
                </a:solidFill>
                <a:latin typeface="Calibri" panose="020F0502020204030204" pitchFamily="34" charset="0"/>
                <a:cs typeface="Calibri" panose="020F0502020204030204" pitchFamily="34" charset="0"/>
              </a:rPr>
              <a:t>Si la </a:t>
            </a:r>
            <a:r>
              <a:rPr lang="en-US" sz="2300" dirty="0" err="1" smtClean="0">
                <a:solidFill>
                  <a:prstClr val="black"/>
                </a:solidFill>
                <a:latin typeface="Calibri" panose="020F0502020204030204" pitchFamily="34" charset="0"/>
                <a:cs typeface="Calibri" panose="020F0502020204030204" pitchFamily="34" charset="0"/>
              </a:rPr>
              <a:t>maestra</a:t>
            </a:r>
            <a:r>
              <a:rPr lang="en-US" sz="2300" dirty="0" smtClean="0">
                <a:solidFill>
                  <a:prstClr val="black"/>
                </a:solidFill>
                <a:latin typeface="Calibri" panose="020F0502020204030204" pitchFamily="34" charset="0"/>
                <a:cs typeface="Calibri" panose="020F0502020204030204" pitchFamily="34" charset="0"/>
              </a:rPr>
              <a:t> se le a dado </a:t>
            </a:r>
            <a:r>
              <a:rPr lang="en-US" sz="2300" dirty="0" err="1" smtClean="0">
                <a:solidFill>
                  <a:prstClr val="black"/>
                </a:solidFill>
                <a:latin typeface="Calibri" panose="020F0502020204030204" pitchFamily="34" charset="0"/>
                <a:cs typeface="Calibri" panose="020F0502020204030204" pitchFamily="34" charset="0"/>
              </a:rPr>
              <a:t>una</a:t>
            </a:r>
            <a:r>
              <a:rPr lang="en-US" sz="2300" dirty="0" smtClean="0">
                <a:solidFill>
                  <a:prstClr val="black"/>
                </a:solidFill>
                <a:latin typeface="Calibri" panose="020F0502020204030204" pitchFamily="34" charset="0"/>
                <a:cs typeface="Calibri" panose="020F0502020204030204" pitchFamily="34" charset="0"/>
              </a:rPr>
              <a:t> </a:t>
            </a:r>
            <a:r>
              <a:rPr lang="en-US" sz="2300" dirty="0" err="1" smtClean="0">
                <a:solidFill>
                  <a:prstClr val="black"/>
                </a:solidFill>
                <a:latin typeface="Calibri" panose="020F0502020204030204" pitchFamily="34" charset="0"/>
                <a:cs typeface="Calibri" panose="020F0502020204030204" pitchFamily="34" charset="0"/>
              </a:rPr>
              <a:t>certificado</a:t>
            </a:r>
            <a:r>
              <a:rPr lang="en-US" sz="2300" dirty="0" smtClean="0">
                <a:solidFill>
                  <a:prstClr val="black"/>
                </a:solidFill>
                <a:latin typeface="Calibri" panose="020F0502020204030204" pitchFamily="34" charset="0"/>
                <a:cs typeface="Calibri" panose="020F0502020204030204" pitchFamily="34" charset="0"/>
              </a:rPr>
              <a:t> de </a:t>
            </a:r>
            <a:r>
              <a:rPr lang="en-US" sz="2300" dirty="0" err="1" smtClean="0">
                <a:solidFill>
                  <a:prstClr val="black"/>
                </a:solidFill>
                <a:latin typeface="Calibri" panose="020F0502020204030204" pitchFamily="34" charset="0"/>
                <a:cs typeface="Calibri" panose="020F0502020204030204" pitchFamily="34" charset="0"/>
              </a:rPr>
              <a:t>emergencia</a:t>
            </a:r>
            <a:endParaRPr lang="en-US" sz="2300" dirty="0">
              <a:solidFill>
                <a:prstClr val="black"/>
              </a:solidFill>
              <a:latin typeface="Calibri" panose="020F0502020204030204" pitchFamily="34" charset="0"/>
              <a:cs typeface="Calibri" panose="020F0502020204030204" pitchFamily="34" charset="0"/>
            </a:endParaRPr>
          </a:p>
          <a:p>
            <a:pPr marL="742950" lvl="1" indent="-285750" defTabSz="457200">
              <a:lnSpc>
                <a:spcPct val="100000"/>
              </a:lnSpc>
              <a:spcBef>
                <a:spcPts val="1000"/>
              </a:spcBef>
              <a:spcAft>
                <a:spcPts val="0"/>
              </a:spcAft>
              <a:buClr>
                <a:prstClr val="black"/>
              </a:buClr>
              <a:buSzPct val="80000"/>
              <a:buFont typeface="Wingdings 3" charset="2"/>
              <a:buChar char=""/>
            </a:pPr>
            <a:r>
              <a:rPr lang="en-US" sz="2300" dirty="0" smtClean="0">
                <a:solidFill>
                  <a:prstClr val="black"/>
                </a:solidFill>
                <a:latin typeface="Calibri" panose="020F0502020204030204" pitchFamily="34" charset="0"/>
                <a:cs typeface="Calibri" panose="020F0502020204030204" pitchFamily="34" charset="0"/>
              </a:rPr>
              <a:t>Si </a:t>
            </a:r>
            <a:r>
              <a:rPr lang="en-US" sz="2300" dirty="0" err="1" smtClean="0">
                <a:solidFill>
                  <a:prstClr val="black"/>
                </a:solidFill>
                <a:latin typeface="Calibri" panose="020F0502020204030204" pitchFamily="34" charset="0"/>
                <a:cs typeface="Calibri" panose="020F0502020204030204" pitchFamily="34" charset="0"/>
              </a:rPr>
              <a:t>su</a:t>
            </a:r>
            <a:r>
              <a:rPr lang="en-US" sz="2300" dirty="0" smtClean="0">
                <a:solidFill>
                  <a:prstClr val="black"/>
                </a:solidFill>
                <a:latin typeface="Calibri" panose="020F0502020204030204" pitchFamily="34" charset="0"/>
                <a:cs typeface="Calibri" panose="020F0502020204030204" pitchFamily="34" charset="0"/>
              </a:rPr>
              <a:t> </a:t>
            </a:r>
            <a:r>
              <a:rPr lang="en-US" sz="2300" dirty="0" err="1" smtClean="0">
                <a:solidFill>
                  <a:prstClr val="black"/>
                </a:solidFill>
                <a:latin typeface="Calibri" panose="020F0502020204030204" pitchFamily="34" charset="0"/>
                <a:cs typeface="Calibri" panose="020F0502020204030204" pitchFamily="34" charset="0"/>
              </a:rPr>
              <a:t>hija</a:t>
            </a:r>
            <a:r>
              <a:rPr lang="en-US" sz="2300" dirty="0" smtClean="0">
                <a:solidFill>
                  <a:prstClr val="black"/>
                </a:solidFill>
                <a:latin typeface="Calibri" panose="020F0502020204030204" pitchFamily="34" charset="0"/>
                <a:cs typeface="Calibri" panose="020F0502020204030204" pitchFamily="34" charset="0"/>
              </a:rPr>
              <a:t> </a:t>
            </a:r>
            <a:r>
              <a:rPr lang="en-US" sz="2300" dirty="0" err="1" smtClean="0">
                <a:solidFill>
                  <a:prstClr val="black"/>
                </a:solidFill>
                <a:latin typeface="Calibri" panose="020F0502020204030204" pitchFamily="34" charset="0"/>
                <a:cs typeface="Calibri" panose="020F0502020204030204" pitchFamily="34" charset="0"/>
              </a:rPr>
              <a:t>esta</a:t>
            </a:r>
            <a:r>
              <a:rPr lang="en-US" sz="2300" dirty="0" smtClean="0">
                <a:solidFill>
                  <a:prstClr val="black"/>
                </a:solidFill>
                <a:latin typeface="Calibri" panose="020F0502020204030204" pitchFamily="34" charset="0"/>
                <a:cs typeface="Calibri" panose="020F0502020204030204" pitchFamily="34" charset="0"/>
              </a:rPr>
              <a:t> </a:t>
            </a:r>
            <a:r>
              <a:rPr lang="en-US" sz="2300" dirty="0" err="1" smtClean="0">
                <a:solidFill>
                  <a:prstClr val="black"/>
                </a:solidFill>
                <a:latin typeface="Calibri" panose="020F0502020204030204" pitchFamily="34" charset="0"/>
                <a:cs typeface="Calibri" panose="020F0502020204030204" pitchFamily="34" charset="0"/>
              </a:rPr>
              <a:t>atendido</a:t>
            </a:r>
            <a:r>
              <a:rPr lang="en-US" sz="2300" dirty="0" smtClean="0">
                <a:solidFill>
                  <a:prstClr val="black"/>
                </a:solidFill>
                <a:latin typeface="Calibri" panose="020F0502020204030204" pitchFamily="34" charset="0"/>
                <a:cs typeface="Calibri" panose="020F0502020204030204" pitchFamily="34" charset="0"/>
              </a:rPr>
              <a:t> </a:t>
            </a:r>
            <a:r>
              <a:rPr lang="en-US" sz="2300" dirty="0" err="1" smtClean="0">
                <a:solidFill>
                  <a:prstClr val="black"/>
                </a:solidFill>
                <a:latin typeface="Calibri" panose="020F0502020204030204" pitchFamily="34" charset="0"/>
                <a:cs typeface="Calibri" panose="020F0502020204030204" pitchFamily="34" charset="0"/>
              </a:rPr>
              <a:t>por</a:t>
            </a:r>
            <a:r>
              <a:rPr lang="en-US" sz="2300" dirty="0" smtClean="0">
                <a:solidFill>
                  <a:prstClr val="black"/>
                </a:solidFill>
                <a:latin typeface="Calibri" panose="020F0502020204030204" pitchFamily="34" charset="0"/>
                <a:cs typeface="Calibri" panose="020F0502020204030204" pitchFamily="34" charset="0"/>
              </a:rPr>
              <a:t> un </a:t>
            </a:r>
            <a:r>
              <a:rPr lang="en-US" sz="2300" dirty="0" err="1" smtClean="0">
                <a:solidFill>
                  <a:prstClr val="black"/>
                </a:solidFill>
                <a:latin typeface="Calibri" panose="020F0502020204030204" pitchFamily="34" charset="0"/>
                <a:cs typeface="Calibri" panose="020F0502020204030204" pitchFamily="34" charset="0"/>
              </a:rPr>
              <a:t>asistente</a:t>
            </a:r>
            <a:r>
              <a:rPr lang="en-US" sz="2300" dirty="0" smtClean="0">
                <a:solidFill>
                  <a:prstClr val="black"/>
                </a:solidFill>
                <a:latin typeface="Calibri" panose="020F0502020204030204" pitchFamily="34" charset="0"/>
                <a:cs typeface="Calibri" panose="020F0502020204030204" pitchFamily="34" charset="0"/>
              </a:rPr>
              <a:t> de maestro</a:t>
            </a:r>
            <a:endParaRPr lang="en-US" sz="2300" dirty="0">
              <a:solidFill>
                <a:prstClr val="black"/>
              </a:solidFill>
              <a:latin typeface="Calibri" panose="020F0502020204030204" pitchFamily="34" charset="0"/>
              <a:cs typeface="Calibri" panose="020F0502020204030204" pitchFamily="34" charset="0"/>
            </a:endParaRPr>
          </a:p>
          <a:p>
            <a:endParaRPr lang="es-MX" dirty="0"/>
          </a:p>
        </p:txBody>
      </p:sp>
      <p:sp>
        <p:nvSpPr>
          <p:cNvPr id="4" name="Rectangle 3"/>
          <p:cNvSpPr/>
          <p:nvPr/>
        </p:nvSpPr>
        <p:spPr>
          <a:xfrm>
            <a:off x="1066800" y="468108"/>
            <a:ext cx="7299960" cy="1323439"/>
          </a:xfrm>
          <a:prstGeom prst="rect">
            <a:avLst/>
          </a:prstGeom>
        </p:spPr>
        <p:txBody>
          <a:bodyPr wrap="square">
            <a:spAutoFit/>
          </a:bodyPr>
          <a:lstStyle/>
          <a:p>
            <a:r>
              <a:rPr lang="en-US" sz="4000" spc="-50" dirty="0" smtClean="0">
                <a:solidFill>
                  <a:srgbClr val="BD582C"/>
                </a:solidFill>
                <a:latin typeface="Cooper Black" panose="0208090404030B020404" pitchFamily="18" charset="0"/>
                <a:ea typeface="+mj-ea"/>
                <a:cs typeface="+mj-cs"/>
              </a:rPr>
              <a:t>Derechos de </a:t>
            </a:r>
            <a:r>
              <a:rPr lang="en-US" sz="4000" spc="-50" dirty="0" err="1" smtClean="0">
                <a:solidFill>
                  <a:srgbClr val="BD582C"/>
                </a:solidFill>
                <a:latin typeface="Cooper Black" panose="0208090404030B020404" pitchFamily="18" charset="0"/>
                <a:ea typeface="+mj-ea"/>
                <a:cs typeface="+mj-cs"/>
              </a:rPr>
              <a:t>los</a:t>
            </a:r>
            <a:r>
              <a:rPr lang="en-US" sz="4000" spc="-50" dirty="0" smtClean="0">
                <a:solidFill>
                  <a:srgbClr val="BD582C"/>
                </a:solidFill>
                <a:latin typeface="Cooper Black" panose="0208090404030B020404" pitchFamily="18" charset="0"/>
                <a:ea typeface="+mj-ea"/>
                <a:cs typeface="+mj-cs"/>
              </a:rPr>
              <a:t> padres de Saber</a:t>
            </a:r>
            <a:endParaRPr lang="es-MX" dirty="0"/>
          </a:p>
        </p:txBody>
      </p:sp>
    </p:spTree>
    <p:extLst>
      <p:ext uri="{BB962C8B-B14F-4D97-AF65-F5344CB8AC3E}">
        <p14:creationId xmlns:p14="http://schemas.microsoft.com/office/powerpoint/2010/main" val="1005492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solidFill>
                  <a:schemeClr val="accent2"/>
                </a:solidFill>
                <a:latin typeface="Cooper Black" panose="0208090404030B020404" pitchFamily="18" charset="0"/>
              </a:rPr>
              <a:t>Informacion</a:t>
            </a:r>
            <a:r>
              <a:rPr lang="en-US" sz="4000" dirty="0" smtClean="0">
                <a:solidFill>
                  <a:schemeClr val="accent2"/>
                </a:solidFill>
                <a:latin typeface="Cooper Black" panose="0208090404030B020404" pitchFamily="18" charset="0"/>
              </a:rPr>
              <a:t> </a:t>
            </a:r>
            <a:r>
              <a:rPr lang="en-US" sz="4000" dirty="0" err="1" smtClean="0">
                <a:solidFill>
                  <a:schemeClr val="accent2"/>
                </a:solidFill>
                <a:latin typeface="Cooper Black" panose="0208090404030B020404" pitchFamily="18" charset="0"/>
              </a:rPr>
              <a:t>Adicional</a:t>
            </a:r>
            <a:r>
              <a:rPr lang="en-US" sz="4000" dirty="0" smtClean="0">
                <a:solidFill>
                  <a:schemeClr val="accent2"/>
                </a:solidFill>
                <a:latin typeface="Cooper Black" panose="0208090404030B020404" pitchFamily="18" charset="0"/>
              </a:rPr>
              <a:t> Que la </a:t>
            </a:r>
            <a:r>
              <a:rPr lang="en-US" sz="4000" dirty="0" err="1" smtClean="0">
                <a:solidFill>
                  <a:schemeClr val="accent2"/>
                </a:solidFill>
                <a:latin typeface="Cooper Black" panose="0208090404030B020404" pitchFamily="18" charset="0"/>
              </a:rPr>
              <a:t>Escuela</a:t>
            </a:r>
            <a:r>
              <a:rPr lang="en-US" sz="4000" dirty="0" smtClean="0">
                <a:solidFill>
                  <a:schemeClr val="accent2"/>
                </a:solidFill>
                <a:latin typeface="Cooper Black" panose="0208090404030B020404" pitchFamily="18" charset="0"/>
              </a:rPr>
              <a:t> </a:t>
            </a:r>
            <a:r>
              <a:rPr lang="en-US" sz="4000" dirty="0" err="1" smtClean="0">
                <a:solidFill>
                  <a:schemeClr val="accent2"/>
                </a:solidFill>
                <a:latin typeface="Cooper Black" panose="0208090404030B020404" pitchFamily="18" charset="0"/>
              </a:rPr>
              <a:t>debe</a:t>
            </a:r>
            <a:r>
              <a:rPr lang="en-US" sz="4000" dirty="0" smtClean="0">
                <a:solidFill>
                  <a:schemeClr val="accent2"/>
                </a:solidFill>
                <a:latin typeface="Cooper Black" panose="0208090404030B020404" pitchFamily="18" charset="0"/>
              </a:rPr>
              <a:t> </a:t>
            </a:r>
            <a:r>
              <a:rPr lang="en-US" sz="4000" dirty="0" err="1" smtClean="0">
                <a:solidFill>
                  <a:schemeClr val="accent2"/>
                </a:solidFill>
                <a:latin typeface="Cooper Black" panose="0208090404030B020404" pitchFamily="18" charset="0"/>
              </a:rPr>
              <a:t>proveer</a:t>
            </a:r>
            <a:endParaRPr lang="en-US" dirty="0">
              <a:solidFill>
                <a:schemeClr val="accent2"/>
              </a:solidFill>
            </a:endParaRPr>
          </a:p>
        </p:txBody>
      </p:sp>
      <p:sp>
        <p:nvSpPr>
          <p:cNvPr id="3" name="Content Placeholder 2"/>
          <p:cNvSpPr>
            <a:spLocks noGrp="1"/>
          </p:cNvSpPr>
          <p:nvPr>
            <p:ph idx="1"/>
          </p:nvPr>
        </p:nvSpPr>
        <p:spPr>
          <a:xfrm>
            <a:off x="822959" y="1845734"/>
            <a:ext cx="5654041" cy="4023360"/>
          </a:xfrm>
        </p:spPr>
        <p:txBody>
          <a:bodyPr>
            <a:normAutofit fontScale="85000" lnSpcReduction="20000"/>
          </a:bodyPr>
          <a:lstStyle/>
          <a:p>
            <a:pPr marL="914400" lvl="2" indent="0" defTabSz="457200">
              <a:lnSpc>
                <a:spcPct val="100000"/>
              </a:lnSpc>
              <a:spcBef>
                <a:spcPts val="1000"/>
              </a:spcBef>
              <a:spcAft>
                <a:spcPts val="0"/>
              </a:spcAft>
              <a:buClr>
                <a:prstClr val="black"/>
              </a:buClr>
              <a:buSzPct val="80000"/>
              <a:buNone/>
            </a:pPr>
            <a:r>
              <a:rPr lang="es-ES" sz="2700" dirty="0">
                <a:solidFill>
                  <a:srgbClr val="000000">
                    <a:lumMod val="75000"/>
                    <a:lumOff val="25000"/>
                  </a:srgbClr>
                </a:solidFill>
              </a:rPr>
              <a:t>Las escuelas están obligadas a notificar a los padres que el estudiante ha sido asignado, </a:t>
            </a:r>
            <a:endParaRPr lang="es-ES" sz="2700" dirty="0" smtClean="0">
              <a:solidFill>
                <a:srgbClr val="000000">
                  <a:lumMod val="75000"/>
                  <a:lumOff val="25000"/>
                </a:srgbClr>
              </a:solidFill>
            </a:endParaRPr>
          </a:p>
          <a:p>
            <a:pPr marL="914400" lvl="2" indent="0" defTabSz="457200">
              <a:lnSpc>
                <a:spcPct val="100000"/>
              </a:lnSpc>
              <a:spcBef>
                <a:spcPts val="1000"/>
              </a:spcBef>
              <a:spcAft>
                <a:spcPts val="0"/>
              </a:spcAft>
              <a:buClr>
                <a:prstClr val="black"/>
              </a:buClr>
              <a:buSzPct val="80000"/>
              <a:buNone/>
            </a:pPr>
            <a:r>
              <a:rPr lang="es-ES" sz="2700" dirty="0" smtClean="0">
                <a:solidFill>
                  <a:srgbClr val="000000">
                    <a:lumMod val="75000"/>
                    <a:lumOff val="25000"/>
                  </a:srgbClr>
                </a:solidFill>
              </a:rPr>
              <a:t>o </a:t>
            </a:r>
            <a:r>
              <a:rPr lang="es-ES" sz="2700" dirty="0">
                <a:solidFill>
                  <a:srgbClr val="000000">
                    <a:lumMod val="75000"/>
                    <a:lumOff val="25000"/>
                  </a:srgbClr>
                </a:solidFill>
              </a:rPr>
              <a:t>que ha sido enseñado por 4 </a:t>
            </a:r>
            <a:br>
              <a:rPr lang="es-ES" sz="2700" dirty="0">
                <a:solidFill>
                  <a:srgbClr val="000000">
                    <a:lumMod val="75000"/>
                    <a:lumOff val="25000"/>
                  </a:srgbClr>
                </a:solidFill>
              </a:rPr>
            </a:br>
            <a:endParaRPr lang="es-ES" sz="2700" dirty="0" smtClean="0">
              <a:solidFill>
                <a:srgbClr val="000000">
                  <a:lumMod val="75000"/>
                  <a:lumOff val="25000"/>
                </a:srgbClr>
              </a:solidFill>
            </a:endParaRPr>
          </a:p>
          <a:p>
            <a:pPr marL="914400" lvl="2" indent="0" defTabSz="457200">
              <a:lnSpc>
                <a:spcPct val="100000"/>
              </a:lnSpc>
              <a:spcBef>
                <a:spcPts val="1000"/>
              </a:spcBef>
              <a:spcAft>
                <a:spcPts val="0"/>
              </a:spcAft>
              <a:buClr>
                <a:prstClr val="black"/>
              </a:buClr>
              <a:buSzPct val="80000"/>
              <a:buNone/>
            </a:pPr>
            <a:r>
              <a:rPr lang="es-ES" sz="2700" dirty="0" smtClean="0">
                <a:solidFill>
                  <a:srgbClr val="000000">
                    <a:lumMod val="75000"/>
                    <a:lumOff val="25000"/>
                  </a:srgbClr>
                </a:solidFill>
              </a:rPr>
              <a:t>o </a:t>
            </a:r>
            <a:r>
              <a:rPr lang="es-ES" sz="2700" dirty="0">
                <a:solidFill>
                  <a:srgbClr val="000000">
                    <a:lumMod val="75000"/>
                    <a:lumOff val="25000"/>
                  </a:srgbClr>
                </a:solidFill>
              </a:rPr>
              <a:t>más semanas consecutivas por, un maestro que no cumple con los requisitos de certificación del estado aplicable en el nivel de grado y el área de la asignatura en la que el maestro ha sido asignado </a:t>
            </a:r>
            <a:r>
              <a:rPr lang="en-US" sz="2200" dirty="0">
                <a:solidFill>
                  <a:prstClr val="black"/>
                </a:solidFill>
                <a:latin typeface="Calibri" panose="020F0502020204030204" pitchFamily="34" charset="0"/>
                <a:ea typeface="+mj-ea"/>
                <a:cs typeface="Calibri" panose="020F0502020204030204" pitchFamily="34" charset="0"/>
              </a:rPr>
              <a:t>				             </a:t>
            </a:r>
            <a:r>
              <a:rPr lang="en-US" sz="2400" dirty="0">
                <a:solidFill>
                  <a:srgbClr val="FFFFFF"/>
                </a:solidFill>
                <a:latin typeface="Calibri" panose="020F0502020204030204" pitchFamily="34" charset="0"/>
                <a:ea typeface="+mj-ea"/>
                <a:cs typeface="Calibri" panose="020F0502020204030204" pitchFamily="34" charset="0"/>
              </a:rPr>
              <a:t> </a:t>
            </a:r>
            <a:endParaRPr lang="en-US" sz="2400" dirty="0" smtClean="0">
              <a:solidFill>
                <a:srgbClr val="FFFFFF"/>
              </a:solidFill>
              <a:latin typeface="Calibri" panose="020F0502020204030204" pitchFamily="34" charset="0"/>
              <a:ea typeface="+mj-ea"/>
              <a:cs typeface="Calibri" panose="020F0502020204030204" pitchFamily="34" charset="0"/>
            </a:endParaRPr>
          </a:p>
          <a:p>
            <a:pPr marL="914400" lvl="2" indent="0" defTabSz="457200">
              <a:lnSpc>
                <a:spcPct val="100000"/>
              </a:lnSpc>
              <a:spcBef>
                <a:spcPts val="1000"/>
              </a:spcBef>
              <a:spcAft>
                <a:spcPts val="0"/>
              </a:spcAft>
              <a:buClr>
                <a:prstClr val="black"/>
              </a:buClr>
              <a:buSzPct val="80000"/>
              <a:buNone/>
            </a:pPr>
            <a:r>
              <a:rPr lang="en-US" sz="1800" dirty="0" smtClean="0">
                <a:solidFill>
                  <a:prstClr val="black"/>
                </a:solidFill>
                <a:latin typeface="Calibri" panose="020F0502020204030204" pitchFamily="34" charset="0"/>
                <a:ea typeface="+mj-ea"/>
                <a:cs typeface="Calibri" panose="020F0502020204030204" pitchFamily="34" charset="0"/>
              </a:rPr>
              <a:t>Section </a:t>
            </a:r>
            <a:r>
              <a:rPr lang="en-US" sz="1800" dirty="0">
                <a:solidFill>
                  <a:prstClr val="black"/>
                </a:solidFill>
                <a:latin typeface="Calibri" panose="020F0502020204030204" pitchFamily="34" charset="0"/>
                <a:ea typeface="+mj-ea"/>
                <a:cs typeface="Calibri" panose="020F0502020204030204" pitchFamily="34" charset="0"/>
              </a:rPr>
              <a:t>1 Section 1112 (e) (1) </a:t>
            </a:r>
            <a:r>
              <a:rPr lang="en-US" sz="1800" dirty="0" smtClean="0">
                <a:solidFill>
                  <a:prstClr val="black"/>
                </a:solidFill>
                <a:latin typeface="Calibri" panose="020F0502020204030204" pitchFamily="34" charset="0"/>
                <a:ea typeface="+mj-ea"/>
                <a:cs typeface="Calibri" panose="020F0502020204030204" pitchFamily="34" charset="0"/>
              </a:rPr>
              <a:t>(B)</a:t>
            </a:r>
            <a:r>
              <a:rPr lang="en-US" sz="1800" dirty="0" smtClean="0">
                <a:solidFill>
                  <a:srgbClr val="FFFFFF"/>
                </a:solidFill>
                <a:latin typeface="Calibri" panose="020F0502020204030204" pitchFamily="34" charset="0"/>
                <a:ea typeface="+mj-ea"/>
                <a:cs typeface="Calibri" panose="020F0502020204030204" pitchFamily="34" charset="0"/>
              </a:rPr>
              <a:t>) </a:t>
            </a:r>
            <a:r>
              <a:rPr lang="en-US" sz="2400" dirty="0">
                <a:solidFill>
                  <a:srgbClr val="FFFFFF"/>
                </a:solidFill>
                <a:latin typeface="Calibri" panose="020F0502020204030204" pitchFamily="34" charset="0"/>
                <a:ea typeface="+mj-ea"/>
                <a:cs typeface="Calibri" panose="020F0502020204030204" pitchFamily="34" charset="0"/>
              </a:rPr>
              <a:t>(B)</a:t>
            </a:r>
            <a:endParaRPr lang="en-US" sz="2200" dirty="0">
              <a:solidFill>
                <a:prstClr val="black"/>
              </a:solidFill>
              <a:latin typeface="Calibri" panose="020F0502020204030204" pitchFamily="34" charset="0"/>
              <a:ea typeface="+mj-ea"/>
              <a:cs typeface="Calibri" panose="020F0502020204030204" pitchFamily="34" charset="0"/>
            </a:endParaRPr>
          </a:p>
          <a:p>
            <a:endParaRPr lang="en-US" dirty="0"/>
          </a:p>
        </p:txBody>
      </p:sp>
      <p:pic>
        <p:nvPicPr>
          <p:cNvPr id="4" name="Picture 3">
            <a:extLst>
              <a:ext uri="{FF2B5EF4-FFF2-40B4-BE49-F238E27FC236}">
                <a16:creationId xmlns:a16="http://schemas.microsoft.com/office/drawing/2014/main" id="{F4969953-3C23-4752-B1D4-39ABD819E968}"/>
              </a:ext>
            </a:extLst>
          </p:cNvPr>
          <p:cNvPicPr>
            <a:picLocks noChangeAspect="1"/>
          </p:cNvPicPr>
          <p:nvPr/>
        </p:nvPicPr>
        <p:blipFill>
          <a:blip r:embed="rId2"/>
          <a:stretch>
            <a:fillRect/>
          </a:stretch>
        </p:blipFill>
        <p:spPr>
          <a:xfrm>
            <a:off x="6471920" y="2286000"/>
            <a:ext cx="2143188" cy="1868556"/>
          </a:xfrm>
          <a:prstGeom prst="rect">
            <a:avLst/>
          </a:prstGeom>
        </p:spPr>
      </p:pic>
      <p:sp>
        <p:nvSpPr>
          <p:cNvPr id="5" name="Rectangle 4"/>
          <p:cNvSpPr/>
          <p:nvPr/>
        </p:nvSpPr>
        <p:spPr>
          <a:xfrm>
            <a:off x="7436548" y="2514600"/>
            <a:ext cx="1143000" cy="430887"/>
          </a:xfrm>
          <a:prstGeom prst="rect">
            <a:avLst/>
          </a:prstGeom>
        </p:spPr>
        <p:txBody>
          <a:bodyPr wrap="square">
            <a:spAutoFit/>
          </a:bodyPr>
          <a:lstStyle/>
          <a:p>
            <a:r>
              <a:rPr lang="en-US" sz="1100" b="1" dirty="0"/>
              <a:t>Derecho de </a:t>
            </a:r>
            <a:r>
              <a:rPr lang="en-US" sz="1100" b="1" dirty="0" err="1"/>
              <a:t>los</a:t>
            </a:r>
            <a:r>
              <a:rPr lang="en-US" sz="1100" b="1" dirty="0"/>
              <a:t/>
            </a:r>
            <a:br>
              <a:rPr lang="en-US" sz="1100" b="1" dirty="0"/>
            </a:br>
            <a:r>
              <a:rPr lang="en-US" sz="1100" b="1" dirty="0"/>
              <a:t>Padres a Saber</a:t>
            </a:r>
          </a:p>
        </p:txBody>
      </p:sp>
    </p:spTree>
    <p:extLst>
      <p:ext uri="{BB962C8B-B14F-4D97-AF65-F5344CB8AC3E}">
        <p14:creationId xmlns:p14="http://schemas.microsoft.com/office/powerpoint/2010/main" val="816413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0" dirty="0" smtClean="0">
                <a:solidFill>
                  <a:schemeClr val="accent2"/>
                </a:solidFill>
                <a:latin typeface="Cooper Black" panose="0208090404030B020404" pitchFamily="18" charset="0"/>
                <a:cs typeface="Calibri" panose="020F0502020204030204" pitchFamily="34" charset="0"/>
              </a:rPr>
              <a:t>A </a:t>
            </a:r>
            <a:r>
              <a:rPr lang="en-US" b="1" spc="0" dirty="0" err="1" smtClean="0">
                <a:solidFill>
                  <a:schemeClr val="accent2"/>
                </a:solidFill>
                <a:latin typeface="Cooper Black" panose="0208090404030B020404" pitchFamily="18" charset="0"/>
                <a:cs typeface="Calibri" panose="020F0502020204030204" pitchFamily="34" charset="0"/>
              </a:rPr>
              <a:t>Quien</a:t>
            </a:r>
            <a:r>
              <a:rPr lang="en-US" b="1" spc="0" dirty="0" smtClean="0">
                <a:solidFill>
                  <a:schemeClr val="accent2"/>
                </a:solidFill>
                <a:latin typeface="Cooper Black" panose="0208090404030B020404" pitchFamily="18" charset="0"/>
                <a:cs typeface="Calibri" panose="020F0502020204030204" pitchFamily="34" charset="0"/>
              </a:rPr>
              <a:t> </a:t>
            </a:r>
            <a:r>
              <a:rPr lang="en-US" b="1" spc="0" dirty="0" err="1" smtClean="0">
                <a:solidFill>
                  <a:schemeClr val="accent2"/>
                </a:solidFill>
                <a:latin typeface="Cooper Black" panose="0208090404030B020404" pitchFamily="18" charset="0"/>
                <a:cs typeface="Calibri" panose="020F0502020204030204" pitchFamily="34" charset="0"/>
              </a:rPr>
              <a:t>Contactar</a:t>
            </a:r>
            <a:endParaRPr lang="en-US" dirty="0">
              <a:solidFill>
                <a:schemeClr val="accent2"/>
              </a:solidFill>
              <a:latin typeface="Cooper Black" panose="0208090404030B020404" pitchFamily="18" charset="0"/>
            </a:endParaRPr>
          </a:p>
        </p:txBody>
      </p:sp>
      <p:sp>
        <p:nvSpPr>
          <p:cNvPr id="3" name="Content Placeholder 2"/>
          <p:cNvSpPr>
            <a:spLocks noGrp="1"/>
          </p:cNvSpPr>
          <p:nvPr>
            <p:ph idx="1"/>
          </p:nvPr>
        </p:nvSpPr>
        <p:spPr>
          <a:xfrm>
            <a:off x="822959" y="1845734"/>
            <a:ext cx="7578763" cy="4023360"/>
          </a:xfrm>
        </p:spPr>
        <p:txBody>
          <a:bodyPr/>
          <a:lstStyle/>
          <a:p>
            <a:pPr marL="342900" lvl="0" indent="-342900" defTabSz="457200">
              <a:lnSpc>
                <a:spcPct val="100000"/>
              </a:lnSpc>
              <a:spcBef>
                <a:spcPts val="1000"/>
              </a:spcBef>
              <a:spcAft>
                <a:spcPts val="0"/>
              </a:spcAft>
              <a:buClrTx/>
              <a:buSzPct val="80000"/>
              <a:buFont typeface="Wingdings 3" charset="2"/>
              <a:buChar char=""/>
            </a:pPr>
            <a:r>
              <a:rPr lang="en-US" sz="2800" dirty="0" smtClean="0">
                <a:solidFill>
                  <a:prstClr val="black"/>
                </a:solidFill>
                <a:latin typeface="Calibri" panose="020F0502020204030204" pitchFamily="34" charset="0"/>
                <a:ea typeface="+mj-ea"/>
                <a:cs typeface="Calibri" panose="020F0502020204030204" pitchFamily="34" charset="0"/>
              </a:rPr>
              <a:t>Mr. Carlos Verduzco, </a:t>
            </a:r>
            <a:r>
              <a:rPr lang="en-US" sz="2800" dirty="0">
                <a:solidFill>
                  <a:prstClr val="black"/>
                </a:solidFill>
                <a:latin typeface="Calibri" panose="020F0502020204030204" pitchFamily="34" charset="0"/>
                <a:ea typeface="+mj-ea"/>
                <a:cs typeface="Calibri" panose="020F0502020204030204" pitchFamily="34" charset="0"/>
              </a:rPr>
              <a:t>Principal (</a:t>
            </a:r>
            <a:r>
              <a:rPr lang="en-US" sz="2800" dirty="0" smtClean="0">
                <a:solidFill>
                  <a:prstClr val="black"/>
                </a:solidFill>
                <a:latin typeface="Calibri" panose="020F0502020204030204" pitchFamily="34" charset="0"/>
                <a:ea typeface="+mj-ea"/>
                <a:cs typeface="Calibri" panose="020F0502020204030204" pitchFamily="34" charset="0"/>
              </a:rPr>
              <a:t>956) 797-8360</a:t>
            </a:r>
            <a:endParaRPr lang="en-US" sz="2800" dirty="0">
              <a:solidFill>
                <a:prstClr val="black"/>
              </a:solidFill>
              <a:latin typeface="Calibri" panose="020F0502020204030204" pitchFamily="34" charset="0"/>
              <a:ea typeface="+mj-ea"/>
              <a:cs typeface="Calibri" panose="020F0502020204030204" pitchFamily="34" charset="0"/>
            </a:endParaRPr>
          </a:p>
          <a:p>
            <a:pPr marL="342900" lvl="0" indent="-342900" defTabSz="457200">
              <a:lnSpc>
                <a:spcPct val="100000"/>
              </a:lnSpc>
              <a:spcBef>
                <a:spcPts val="1000"/>
              </a:spcBef>
              <a:spcAft>
                <a:spcPts val="0"/>
              </a:spcAft>
              <a:buClrTx/>
              <a:buSzPct val="80000"/>
              <a:buFont typeface="Wingdings 3" charset="2"/>
              <a:buChar char=""/>
            </a:pPr>
            <a:r>
              <a:rPr lang="en-US" sz="2800" dirty="0" smtClean="0">
                <a:solidFill>
                  <a:prstClr val="black"/>
                </a:solidFill>
                <a:latin typeface="Calibri" panose="020F0502020204030204" pitchFamily="34" charset="0"/>
                <a:ea typeface="+mj-ea"/>
                <a:cs typeface="Calibri" panose="020F0502020204030204" pitchFamily="34" charset="0"/>
              </a:rPr>
              <a:t>Mrs. Haydee Rodriguez, </a:t>
            </a:r>
            <a:r>
              <a:rPr lang="en-US" sz="2800" dirty="0" err="1" smtClean="0">
                <a:solidFill>
                  <a:prstClr val="black"/>
                </a:solidFill>
                <a:latin typeface="Calibri" panose="020F0502020204030204" pitchFamily="34" charset="0"/>
                <a:ea typeface="+mj-ea"/>
                <a:cs typeface="Calibri" panose="020F0502020204030204" pitchFamily="34" charset="0"/>
              </a:rPr>
              <a:t>Consejera</a:t>
            </a:r>
            <a:r>
              <a:rPr lang="en-US" sz="2800" dirty="0" smtClean="0">
                <a:solidFill>
                  <a:prstClr val="black"/>
                </a:solidFill>
                <a:latin typeface="Calibri" panose="020F0502020204030204" pitchFamily="34" charset="0"/>
                <a:ea typeface="+mj-ea"/>
                <a:cs typeface="Calibri" panose="020F0502020204030204" pitchFamily="34" charset="0"/>
              </a:rPr>
              <a:t> (956) 797-8360</a:t>
            </a:r>
            <a:endParaRPr lang="en-US" sz="2800" dirty="0">
              <a:solidFill>
                <a:prstClr val="black"/>
              </a:solidFill>
              <a:latin typeface="Calibri" panose="020F0502020204030204" pitchFamily="34" charset="0"/>
              <a:ea typeface="+mj-ea"/>
              <a:cs typeface="Calibri" panose="020F0502020204030204" pitchFamily="34" charset="0"/>
            </a:endParaRPr>
          </a:p>
          <a:p>
            <a:endParaRPr lang="en-US" dirty="0"/>
          </a:p>
        </p:txBody>
      </p:sp>
      <p:pic>
        <p:nvPicPr>
          <p:cNvPr id="4" name="Picture 2" descr="Contact | T.I.M.E LUX">
            <a:extLst>
              <a:ext uri="{FF2B5EF4-FFF2-40B4-BE49-F238E27FC236}">
                <a16:creationId xmlns:a16="http://schemas.microsoft.com/office/drawing/2014/main" id="{3E1DC2D9-9ED3-467E-9AF6-09F3DDD6FF0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57600" y="3200400"/>
            <a:ext cx="3420804" cy="228338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240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itting on a bench posing for the camera&#10;&#10;Description automatically generated">
            <a:extLst>
              <a:ext uri="{FF2B5EF4-FFF2-40B4-BE49-F238E27FC236}">
                <a16:creationId xmlns:a16="http://schemas.microsoft.com/office/drawing/2014/main" id="{9126D541-DE79-45CB-AECF-774F5F72E33D}"/>
              </a:ext>
            </a:extLst>
          </p:cNvPr>
          <p:cNvPicPr>
            <a:picLocks noChangeAspect="1"/>
          </p:cNvPicPr>
          <p:nvPr/>
        </p:nvPicPr>
        <p:blipFill rotWithShape="1">
          <a:blip r:embed="rId2"/>
          <a:srcRect l="23869" r="32507" b="-1"/>
          <a:stretch/>
        </p:blipFill>
        <p:spPr>
          <a:xfrm>
            <a:off x="20" y="10"/>
            <a:ext cx="4481944" cy="6857990"/>
          </a:xfrm>
          <a:custGeom>
            <a:avLst/>
            <a:gdLst/>
            <a:ahLst/>
            <a:cxnLst/>
            <a:rect l="l" t="t" r="r" b="b"/>
            <a:pathLst>
              <a:path w="4481964" h="6858000">
                <a:moveTo>
                  <a:pt x="0" y="0"/>
                </a:moveTo>
                <a:lnTo>
                  <a:pt x="3137249" y="0"/>
                </a:ln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0" y="6858000"/>
                </a:lnTo>
                <a:close/>
              </a:path>
            </a:pathLst>
          </a:custGeom>
        </p:spPr>
      </p:pic>
      <p:sp>
        <p:nvSpPr>
          <p:cNvPr id="6" name="Rectangle 5"/>
          <p:cNvSpPr/>
          <p:nvPr/>
        </p:nvSpPr>
        <p:spPr>
          <a:xfrm>
            <a:off x="4572000" y="990600"/>
            <a:ext cx="4572000" cy="2554545"/>
          </a:xfrm>
          <a:prstGeom prst="rect">
            <a:avLst/>
          </a:prstGeom>
        </p:spPr>
        <p:txBody>
          <a:bodyPr>
            <a:spAutoFit/>
          </a:bodyPr>
          <a:lstStyle/>
          <a:p>
            <a:r>
              <a:rPr lang="es-ES" sz="4000" spc="-50" dirty="0">
                <a:solidFill>
                  <a:srgbClr val="E48312"/>
                </a:solidFill>
                <a:latin typeface="Cooper Black" panose="0208090404030B020404" pitchFamily="18" charset="0"/>
                <a:ea typeface="+mj-ea"/>
                <a:cs typeface="+mj-cs"/>
              </a:rPr>
              <a:t>Beneficios del Compromiso con los Padres y La Familia</a:t>
            </a:r>
            <a:endParaRPr lang="es-MX" dirty="0"/>
          </a:p>
        </p:txBody>
      </p:sp>
      <p:sp>
        <p:nvSpPr>
          <p:cNvPr id="7" name="Rectangle 6"/>
          <p:cNvSpPr/>
          <p:nvPr/>
        </p:nvSpPr>
        <p:spPr>
          <a:xfrm>
            <a:off x="4191000" y="4419600"/>
            <a:ext cx="4572000" cy="646331"/>
          </a:xfrm>
          <a:prstGeom prst="rect">
            <a:avLst/>
          </a:prstGeom>
        </p:spPr>
        <p:txBody>
          <a:bodyPr>
            <a:spAutoFit/>
          </a:bodyPr>
          <a:lstStyle/>
          <a:p>
            <a:pPr algn="ctr"/>
            <a:r>
              <a:rPr lang="es-MX" b="1" dirty="0">
                <a:solidFill>
                  <a:srgbClr val="7030A0"/>
                </a:solidFill>
              </a:rPr>
              <a:t>Título I, Parte A </a:t>
            </a:r>
          </a:p>
          <a:p>
            <a:pPr algn="ctr"/>
            <a:r>
              <a:rPr lang="es-MX" b="1" dirty="0">
                <a:solidFill>
                  <a:srgbClr val="7030A0"/>
                </a:solidFill>
              </a:rPr>
              <a:t>COMPROMISO PADRE Y FAMILIA</a:t>
            </a:r>
          </a:p>
        </p:txBody>
      </p:sp>
    </p:spTree>
    <p:extLst>
      <p:ext uri="{BB962C8B-B14F-4D97-AF65-F5344CB8AC3E}">
        <p14:creationId xmlns:p14="http://schemas.microsoft.com/office/powerpoint/2010/main" val="1667068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685800"/>
            <a:ext cx="4572000" cy="5325560"/>
          </a:xfrm>
          <a:prstGeom prst="rect">
            <a:avLst/>
          </a:prstGeom>
        </p:spPr>
        <p:txBody>
          <a:bodyPr>
            <a:spAutoFit/>
          </a:bodyPr>
          <a:lstStyle/>
          <a:p>
            <a:pPr lvl="0" algn="ctr" defTabSz="914400">
              <a:lnSpc>
                <a:spcPct val="90000"/>
              </a:lnSpc>
              <a:spcBef>
                <a:spcPts val="1200"/>
              </a:spcBef>
              <a:spcAft>
                <a:spcPts val="200"/>
              </a:spcAft>
              <a:buClr>
                <a:srgbClr val="E48312"/>
              </a:buClr>
              <a:buSzPct val="100000"/>
            </a:pPr>
            <a:r>
              <a:rPr lang="es-ES" sz="2400" b="1" dirty="0">
                <a:solidFill>
                  <a:srgbClr val="000000">
                    <a:lumMod val="75000"/>
                    <a:lumOff val="25000"/>
                  </a:srgbClr>
                </a:solidFill>
                <a:latin typeface="Arial Narrow" panose="020B0606020202030204" pitchFamily="34" charset="0"/>
              </a:rPr>
              <a:t>A través de una comunicación efectiva con los padres, los maestros pueden tener el mayor impacto en su éxito con los estudiantes día tras día.  Con los padres de su lado, los maestros pueden manejar más eficazmente la mayoría de los problemas académicos y conductuales que surjan.  Cuando los adultos más importantes en la vida de un niño están trabajando juntos, los estudiantes se benefician enormemente.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r>
              <a:rPr lang="en-US" i="1" dirty="0">
                <a:latin typeface="Calibri" panose="020F0502020204030204" pitchFamily="34" charset="0"/>
                <a:cs typeface="Calibri" panose="020F0502020204030204" pitchFamily="34" charset="0"/>
              </a:rPr>
              <a:t>Lee and Marleen Canter</a:t>
            </a:r>
          </a:p>
        </p:txBody>
      </p:sp>
      <p:pic>
        <p:nvPicPr>
          <p:cNvPr id="5" name="Picture 4" descr="A picture containing table, small, sitting, filled&#10;&#10;Description automatically generated">
            <a:extLst>
              <a:ext uri="{FF2B5EF4-FFF2-40B4-BE49-F238E27FC236}">
                <a16:creationId xmlns:a16="http://schemas.microsoft.com/office/drawing/2014/main" id="{217FDB52-E900-4815-B2B8-F78F67E880A0}"/>
              </a:ext>
            </a:extLst>
          </p:cNvPr>
          <p:cNvPicPr>
            <a:picLocks noChangeAspect="1"/>
          </p:cNvPicPr>
          <p:nvPr/>
        </p:nvPicPr>
        <p:blipFill rotWithShape="1">
          <a:blip r:embed="rId2"/>
          <a:srcRect l="2302" r="5594"/>
          <a:stretch/>
        </p:blipFill>
        <p:spPr>
          <a:xfrm>
            <a:off x="5410200" y="1143000"/>
            <a:ext cx="3414010" cy="2780017"/>
          </a:xfrm>
          <a:prstGeom prst="rect">
            <a:avLst/>
          </a:prstGeom>
          <a:effectLst/>
        </p:spPr>
      </p:pic>
    </p:spTree>
    <p:extLst>
      <p:ext uri="{BB962C8B-B14F-4D97-AF65-F5344CB8AC3E}">
        <p14:creationId xmlns:p14="http://schemas.microsoft.com/office/powerpoint/2010/main" val="4167465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8987" y="914400"/>
            <a:ext cx="3962400" cy="4215513"/>
          </a:xfrm>
          <a:prstGeom prst="rect">
            <a:avLst/>
          </a:prstGeom>
        </p:spPr>
        <p:txBody>
          <a:bodyPr wrap="square">
            <a:spAutoFit/>
          </a:bodyPr>
          <a:lstStyle/>
          <a:p>
            <a:pPr lvl="0" defTabSz="914400">
              <a:lnSpc>
                <a:spcPct val="90000"/>
              </a:lnSpc>
              <a:spcBef>
                <a:spcPts val="1200"/>
              </a:spcBef>
              <a:spcAft>
                <a:spcPts val="200"/>
              </a:spcAft>
              <a:buClr>
                <a:srgbClr val="E48312"/>
              </a:buClr>
              <a:buSzPct val="100000"/>
            </a:pPr>
            <a:r>
              <a:rPr lang="es-ES" sz="2800" dirty="0">
                <a:latin typeface="Arial Narrow" panose="020B0606020202030204" pitchFamily="34" charset="0"/>
              </a:rPr>
              <a:t>Cuando la escuela, las familias y los grupos comunitarios trabajan juntos para apoyar el aprendizaje, los niños tienden a mejorar en la escuela, permanecen en la escuela más tiempo y les gusta más la escuela.</a:t>
            </a:r>
          </a:p>
          <a:p>
            <a:pPr lvl="0">
              <a:spcBef>
                <a:spcPts val="1000"/>
              </a:spcBef>
              <a:buClr>
                <a:srgbClr val="1E5155">
                  <a:lumMod val="40000"/>
                  <a:lumOff val="60000"/>
                </a:srgbClr>
              </a:buClr>
              <a:buSzPct val="80000"/>
            </a:pPr>
            <a:endParaRPr lang="en-US" sz="2400" b="1" dirty="0">
              <a:latin typeface="Calibri" panose="020F0502020204030204" pitchFamily="34" charset="0"/>
              <a:ea typeface="+mj-ea"/>
              <a:cs typeface="Calibri" panose="020F0502020204030204" pitchFamily="34" charset="0"/>
            </a:endParaRPr>
          </a:p>
          <a:p>
            <a:pPr lvl="0">
              <a:spcBef>
                <a:spcPts val="1000"/>
              </a:spcBef>
              <a:buClr>
                <a:srgbClr val="1E5155">
                  <a:lumMod val="40000"/>
                  <a:lumOff val="60000"/>
                </a:srgbClr>
              </a:buClr>
              <a:buSzPct val="80000"/>
            </a:pPr>
            <a:r>
              <a:rPr lang="en-US" sz="2400" dirty="0">
                <a:latin typeface="Calibri" panose="020F0502020204030204" pitchFamily="34" charset="0"/>
                <a:ea typeface="+mj-ea"/>
                <a:cs typeface="Calibri" panose="020F0502020204030204" pitchFamily="34" charset="0"/>
              </a:rPr>
              <a:t>    </a:t>
            </a:r>
            <a:r>
              <a:rPr lang="en-US" sz="2400" dirty="0" smtClean="0">
                <a:latin typeface="Calibri" panose="020F0502020204030204" pitchFamily="34" charset="0"/>
                <a:ea typeface="+mj-ea"/>
                <a:cs typeface="Calibri" panose="020F0502020204030204" pitchFamily="34" charset="0"/>
              </a:rPr>
              <a:t>            </a:t>
            </a:r>
            <a:r>
              <a:rPr lang="en-US" sz="2400" i="1" dirty="0" smtClean="0">
                <a:latin typeface="Calibri" panose="020F0502020204030204" pitchFamily="34" charset="0"/>
                <a:ea typeface="+mj-ea"/>
                <a:cs typeface="Calibri" panose="020F0502020204030204" pitchFamily="34" charset="0"/>
              </a:rPr>
              <a:t>Henderson and </a:t>
            </a:r>
            <a:r>
              <a:rPr lang="en-US" sz="2400" i="1" dirty="0" err="1" smtClean="0">
                <a:latin typeface="Calibri" panose="020F0502020204030204" pitchFamily="34" charset="0"/>
                <a:ea typeface="+mj-ea"/>
                <a:cs typeface="Calibri" panose="020F0502020204030204" pitchFamily="34" charset="0"/>
              </a:rPr>
              <a:t>Mapp</a:t>
            </a:r>
            <a:endParaRPr lang="en-US" sz="2400" i="1" dirty="0">
              <a:latin typeface="Calibri" panose="020F0502020204030204" pitchFamily="34" charset="0"/>
              <a:ea typeface="+mj-ea"/>
              <a:cs typeface="Calibri" panose="020F0502020204030204" pitchFamily="34" charset="0"/>
            </a:endParaRPr>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766" r="19832" b="2"/>
          <a:stretch/>
        </p:blipFill>
        <p:spPr bwMode="auto">
          <a:xfrm>
            <a:off x="4566787" y="0"/>
            <a:ext cx="4577214" cy="6324600"/>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a:noFill/>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5842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748" y="224880"/>
            <a:ext cx="3749040" cy="1450757"/>
          </a:xfrm>
        </p:spPr>
        <p:txBody>
          <a:bodyPr>
            <a:normAutofit/>
          </a:bodyPr>
          <a:lstStyle/>
          <a:p>
            <a:r>
              <a:rPr lang="en-US" sz="3200" b="1" spc="0" dirty="0" err="1" smtClean="0">
                <a:solidFill>
                  <a:schemeClr val="accent2"/>
                </a:solidFill>
                <a:latin typeface="Cooper Black" panose="0208090404030B020404" pitchFamily="18" charset="0"/>
                <a:cs typeface="Calibri" panose="020F0502020204030204" pitchFamily="34" charset="0"/>
              </a:rPr>
              <a:t>Cuales</a:t>
            </a:r>
            <a:r>
              <a:rPr lang="en-US" sz="3200" b="1" spc="0" dirty="0" smtClean="0">
                <a:solidFill>
                  <a:schemeClr val="accent2"/>
                </a:solidFill>
                <a:latin typeface="Cooper Black" panose="0208090404030B020404" pitchFamily="18" charset="0"/>
                <a:cs typeface="Calibri" panose="020F0502020204030204" pitchFamily="34" charset="0"/>
              </a:rPr>
              <a:t> Son </a:t>
            </a:r>
            <a:r>
              <a:rPr lang="en-US" sz="3200" b="1" spc="0" dirty="0" err="1" smtClean="0">
                <a:solidFill>
                  <a:schemeClr val="accent2"/>
                </a:solidFill>
                <a:latin typeface="Cooper Black" panose="0208090404030B020404" pitchFamily="18" charset="0"/>
                <a:cs typeface="Calibri" panose="020F0502020204030204" pitchFamily="34" charset="0"/>
              </a:rPr>
              <a:t>los</a:t>
            </a:r>
            <a:r>
              <a:rPr lang="en-US" sz="3200" b="1" spc="0" dirty="0" smtClean="0">
                <a:solidFill>
                  <a:schemeClr val="accent2"/>
                </a:solidFill>
                <a:latin typeface="Cooper Black" panose="0208090404030B020404" pitchFamily="18" charset="0"/>
                <a:cs typeface="Calibri" panose="020F0502020204030204" pitchFamily="34" charset="0"/>
              </a:rPr>
              <a:t> </a:t>
            </a:r>
            <a:r>
              <a:rPr lang="en-US" sz="3200" b="1" spc="0" dirty="0" err="1" smtClean="0">
                <a:solidFill>
                  <a:schemeClr val="accent2"/>
                </a:solidFill>
                <a:latin typeface="Cooper Black" panose="0208090404030B020404" pitchFamily="18" charset="0"/>
                <a:cs typeface="Calibri" panose="020F0502020204030204" pitchFamily="34" charset="0"/>
              </a:rPr>
              <a:t>Beneficios</a:t>
            </a:r>
            <a:r>
              <a:rPr lang="en-US" sz="3200" b="1" spc="0" dirty="0" smtClean="0">
                <a:solidFill>
                  <a:schemeClr val="accent2"/>
                </a:solidFill>
                <a:latin typeface="Cooper Black" panose="0208090404030B020404" pitchFamily="18" charset="0"/>
                <a:cs typeface="Calibri" panose="020F0502020204030204" pitchFamily="34" charset="0"/>
              </a:rPr>
              <a:t>?</a:t>
            </a:r>
            <a:endParaRPr lang="en-US" sz="3200" dirty="0">
              <a:solidFill>
                <a:schemeClr val="accent2"/>
              </a:solidFill>
              <a:latin typeface="Cooper Black" panose="0208090404030B020404" pitchFamily="18" charset="0"/>
            </a:endParaRPr>
          </a:p>
        </p:txBody>
      </p:sp>
      <p:sp>
        <p:nvSpPr>
          <p:cNvPr id="3" name="Content Placeholder 2"/>
          <p:cNvSpPr>
            <a:spLocks noGrp="1"/>
          </p:cNvSpPr>
          <p:nvPr>
            <p:ph idx="1"/>
          </p:nvPr>
        </p:nvSpPr>
        <p:spPr>
          <a:xfrm>
            <a:off x="448748" y="1828800"/>
            <a:ext cx="4114800" cy="4023360"/>
          </a:xfrm>
        </p:spPr>
        <p:txBody>
          <a:bodyPr>
            <a:normAutofit/>
          </a:bodyPr>
          <a:lstStyle/>
          <a:p>
            <a:pPr marL="0" lvl="0" indent="0">
              <a:buClr>
                <a:srgbClr val="E48312"/>
              </a:buClr>
              <a:buNone/>
            </a:pPr>
            <a:r>
              <a:rPr lang="es-ES" sz="2900" dirty="0">
                <a:solidFill>
                  <a:srgbClr val="000000">
                    <a:lumMod val="75000"/>
                    <a:lumOff val="25000"/>
                  </a:srgbClr>
                </a:solidFill>
              </a:rPr>
              <a:t>¿Cuáles son los beneficios para...</a:t>
            </a:r>
          </a:p>
          <a:p>
            <a:pPr marL="0" lvl="0" indent="0">
              <a:buClr>
                <a:srgbClr val="E48312"/>
              </a:buClr>
              <a:buNone/>
            </a:pPr>
            <a:r>
              <a:rPr lang="en-US" sz="2900" dirty="0">
                <a:solidFill>
                  <a:srgbClr val="000000">
                    <a:lumMod val="75000"/>
                    <a:lumOff val="25000"/>
                  </a:srgbClr>
                </a:solidFill>
              </a:rPr>
              <a:t>¿</a:t>
            </a:r>
            <a:r>
              <a:rPr lang="es-MX" sz="2900" dirty="0">
                <a:solidFill>
                  <a:srgbClr val="000000">
                    <a:lumMod val="75000"/>
                    <a:lumOff val="25000"/>
                  </a:srgbClr>
                </a:solidFill>
              </a:rPr>
              <a:t>Estudiantes</a:t>
            </a:r>
            <a:r>
              <a:rPr lang="en-US" sz="2900" dirty="0">
                <a:solidFill>
                  <a:srgbClr val="000000">
                    <a:lumMod val="75000"/>
                    <a:lumOff val="25000"/>
                  </a:srgbClr>
                </a:solidFill>
              </a:rPr>
              <a:t>?</a:t>
            </a:r>
          </a:p>
          <a:p>
            <a:pPr marL="0" lvl="0" indent="0">
              <a:buClr>
                <a:srgbClr val="E48312"/>
              </a:buClr>
              <a:buNone/>
            </a:pPr>
            <a:r>
              <a:rPr lang="es-ES" sz="2900" dirty="0">
                <a:solidFill>
                  <a:srgbClr val="000000">
                    <a:lumMod val="75000"/>
                    <a:lumOff val="25000"/>
                  </a:srgbClr>
                </a:solidFill>
              </a:rPr>
              <a:t>¿Padres y familias y la comunidad?</a:t>
            </a:r>
          </a:p>
          <a:p>
            <a:pPr marL="0" lvl="0" indent="0">
              <a:buClr>
                <a:srgbClr val="E48312"/>
              </a:buClr>
              <a:buNone/>
            </a:pPr>
            <a:r>
              <a:rPr lang="es-ES" sz="2900" dirty="0">
                <a:solidFill>
                  <a:srgbClr val="000000">
                    <a:lumMod val="75000"/>
                    <a:lumOff val="25000"/>
                  </a:srgbClr>
                </a:solidFill>
              </a:rPr>
              <a:t>¿Para maestros, administradores y otros empleados de la escuela?</a:t>
            </a:r>
            <a:endParaRPr lang="en-US" dirty="0">
              <a:solidFill>
                <a:schemeClr val="tx1"/>
              </a:solidFill>
            </a:endParaRP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847" r="25844" b="-2"/>
          <a:stretch/>
        </p:blipFill>
        <p:spPr bwMode="auto">
          <a:xfrm>
            <a:off x="4197788"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a:noFill/>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6441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5196840" cy="1450757"/>
          </a:xfrm>
        </p:spPr>
        <p:txBody>
          <a:bodyPr/>
          <a:lstStyle/>
          <a:p>
            <a:r>
              <a:rPr lang="en-US" b="1" spc="0" dirty="0" err="1" smtClean="0">
                <a:solidFill>
                  <a:schemeClr val="accent2"/>
                </a:solidFill>
                <a:latin typeface="Cooper Black" panose="0208090404030B020404" pitchFamily="18" charset="0"/>
                <a:cs typeface="Calibri" panose="020F0502020204030204" pitchFamily="34" charset="0"/>
              </a:rPr>
              <a:t>Beneficios</a:t>
            </a:r>
            <a:r>
              <a:rPr lang="en-US" b="1" spc="0" dirty="0" smtClean="0">
                <a:solidFill>
                  <a:schemeClr val="accent2"/>
                </a:solidFill>
                <a:latin typeface="Cooper Black" panose="0208090404030B020404" pitchFamily="18" charset="0"/>
                <a:cs typeface="Calibri" panose="020F0502020204030204" pitchFamily="34" charset="0"/>
              </a:rPr>
              <a:t> </a:t>
            </a:r>
            <a:r>
              <a:rPr lang="en-US" b="1" spc="0" dirty="0" err="1" smtClean="0">
                <a:solidFill>
                  <a:schemeClr val="accent2"/>
                </a:solidFill>
                <a:latin typeface="Cooper Black" panose="0208090404030B020404" pitchFamily="18" charset="0"/>
                <a:cs typeface="Calibri" panose="020F0502020204030204" pitchFamily="34" charset="0"/>
              </a:rPr>
              <a:t>Estudiantiles</a:t>
            </a:r>
            <a:endParaRPr lang="en-US" dirty="0">
              <a:solidFill>
                <a:schemeClr val="accent2"/>
              </a:solidFill>
              <a:latin typeface="Cooper Black" panose="0208090404030B020404" pitchFamily="18" charset="0"/>
            </a:endParaRPr>
          </a:p>
        </p:txBody>
      </p:sp>
      <p:sp>
        <p:nvSpPr>
          <p:cNvPr id="3" name="Content Placeholder 2"/>
          <p:cNvSpPr>
            <a:spLocks noGrp="1"/>
          </p:cNvSpPr>
          <p:nvPr>
            <p:ph idx="1"/>
          </p:nvPr>
        </p:nvSpPr>
        <p:spPr>
          <a:xfrm>
            <a:off x="718711" y="1828800"/>
            <a:ext cx="4358641" cy="4023360"/>
          </a:xfrm>
        </p:spPr>
        <p:txBody>
          <a:bodyPr>
            <a:normAutofit fontScale="92500"/>
          </a:bodyPr>
          <a:lstStyle/>
          <a:p>
            <a:pPr lvl="0">
              <a:buClr>
                <a:srgbClr val="E48312"/>
              </a:buClr>
              <a:buFont typeface="Arial" panose="020B0604020202020204" pitchFamily="34" charset="0"/>
              <a:buChar char="•"/>
            </a:pPr>
            <a:r>
              <a:rPr lang="es-ES" dirty="0">
                <a:solidFill>
                  <a:srgbClr val="000000">
                    <a:lumMod val="75000"/>
                    <a:lumOff val="25000"/>
                  </a:srgbClr>
                </a:solidFill>
              </a:rPr>
              <a:t>Calificaciones más altas y éxito de prueba</a:t>
            </a:r>
          </a:p>
          <a:p>
            <a:pPr lvl="0">
              <a:buClr>
                <a:srgbClr val="E48312"/>
              </a:buClr>
              <a:buFont typeface="Arial" panose="020B0604020202020204" pitchFamily="34" charset="0"/>
              <a:buChar char="•"/>
            </a:pPr>
            <a:r>
              <a:rPr lang="es-ES" dirty="0">
                <a:solidFill>
                  <a:srgbClr val="000000">
                    <a:lumMod val="75000"/>
                    <a:lumOff val="25000"/>
                  </a:srgbClr>
                </a:solidFill>
              </a:rPr>
              <a:t>Más probabilidades de completar la tarea</a:t>
            </a:r>
          </a:p>
          <a:p>
            <a:pPr lvl="0">
              <a:buClr>
                <a:srgbClr val="E48312"/>
              </a:buClr>
              <a:buFont typeface="Arial" panose="020B0604020202020204" pitchFamily="34" charset="0"/>
              <a:buChar char="•"/>
            </a:pPr>
            <a:r>
              <a:rPr lang="es-ES" dirty="0">
                <a:solidFill>
                  <a:srgbClr val="000000">
                    <a:lumMod val="75000"/>
                    <a:lumOff val="25000"/>
                  </a:srgbClr>
                </a:solidFill>
              </a:rPr>
              <a:t>Mejor asistencia</a:t>
            </a:r>
          </a:p>
          <a:p>
            <a:pPr lvl="0">
              <a:buClr>
                <a:srgbClr val="E48312"/>
              </a:buClr>
              <a:buFont typeface="Arial" panose="020B0604020202020204" pitchFamily="34" charset="0"/>
              <a:buChar char="•"/>
            </a:pPr>
            <a:r>
              <a:rPr lang="es-ES" dirty="0">
                <a:solidFill>
                  <a:srgbClr val="000000">
                    <a:lumMod val="75000"/>
                    <a:lumOff val="25000"/>
                  </a:srgbClr>
                </a:solidFill>
              </a:rPr>
              <a:t>Menos colocaciones en educación especial</a:t>
            </a:r>
          </a:p>
          <a:p>
            <a:pPr lvl="0">
              <a:buClr>
                <a:srgbClr val="E48312"/>
              </a:buClr>
              <a:buFont typeface="Arial" panose="020B0604020202020204" pitchFamily="34" charset="0"/>
              <a:buChar char="•"/>
            </a:pPr>
            <a:r>
              <a:rPr lang="es-ES" dirty="0">
                <a:solidFill>
                  <a:srgbClr val="000000">
                    <a:lumMod val="75000"/>
                    <a:lumOff val="25000"/>
                  </a:srgbClr>
                </a:solidFill>
              </a:rPr>
              <a:t>Actitudes más positivas y un mejor comportamiento</a:t>
            </a:r>
          </a:p>
          <a:p>
            <a:pPr lvl="0">
              <a:buClr>
                <a:srgbClr val="E48312"/>
              </a:buClr>
              <a:buFont typeface="Arial" panose="020B0604020202020204" pitchFamily="34" charset="0"/>
              <a:buChar char="•"/>
            </a:pPr>
            <a:r>
              <a:rPr lang="es-ES" dirty="0">
                <a:solidFill>
                  <a:srgbClr val="000000">
                    <a:lumMod val="75000"/>
                    <a:lumOff val="25000"/>
                  </a:srgbClr>
                </a:solidFill>
              </a:rPr>
              <a:t>Mas graduación de la secundaria</a:t>
            </a:r>
          </a:p>
          <a:p>
            <a:pPr lvl="0">
              <a:buClr>
                <a:srgbClr val="E48312"/>
              </a:buClr>
              <a:buFont typeface="Arial" panose="020B0604020202020204" pitchFamily="34" charset="0"/>
              <a:buChar char="•"/>
            </a:pPr>
            <a:r>
              <a:rPr lang="es-ES" dirty="0">
                <a:solidFill>
                  <a:srgbClr val="000000">
                    <a:lumMod val="75000"/>
                    <a:lumOff val="25000"/>
                  </a:srgbClr>
                </a:solidFill>
              </a:rPr>
              <a:t>Mayor matriculación en educación postsecundaria</a:t>
            </a:r>
          </a:p>
          <a:p>
            <a:endParaRPr lang="en-US" dirty="0"/>
          </a:p>
        </p:txBody>
      </p:sp>
      <p:pic>
        <p:nvPicPr>
          <p:cNvPr id="4" name="Picture 2" descr="S:\Patricia\Purchased Pictures\Children wearing glasses\Young boy businessman.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11200"/>
                    </a14:imgEffect>
                    <a14:imgEffect>
                      <a14:brightnessContrast bright="-2000" contrast="-15000"/>
                    </a14:imgEffect>
                  </a14:imgLayer>
                </a14:imgProps>
              </a:ext>
              <a:ext uri="{28A0092B-C50C-407E-A947-70E740481C1C}">
                <a14:useLocalDpi xmlns:a14="http://schemas.microsoft.com/office/drawing/2010/main" val="0"/>
              </a:ext>
            </a:extLst>
          </a:blip>
          <a:srcRect l="29439" r="19437"/>
          <a:stretch/>
        </p:blipFill>
        <p:spPr bwMode="auto">
          <a:xfrm flipH="1">
            <a:off x="4973102" y="10"/>
            <a:ext cx="4170898"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911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b="1" spc="0" dirty="0" err="1" smtClean="0">
                <a:solidFill>
                  <a:schemeClr val="accent2"/>
                </a:solidFill>
                <a:latin typeface="Cooper Black" panose="0208090404030B020404" pitchFamily="18" charset="0"/>
                <a:cs typeface="Calibri" panose="020F0502020204030204" pitchFamily="34" charset="0"/>
              </a:rPr>
              <a:t>Beneficios</a:t>
            </a:r>
            <a:r>
              <a:rPr lang="en-US" sz="4200" b="1" spc="0" dirty="0" smtClean="0">
                <a:solidFill>
                  <a:schemeClr val="accent2"/>
                </a:solidFill>
                <a:latin typeface="Cooper Black" panose="0208090404030B020404" pitchFamily="18" charset="0"/>
                <a:cs typeface="Calibri" panose="020F0502020204030204" pitchFamily="34" charset="0"/>
              </a:rPr>
              <a:t> Para Padres Y </a:t>
            </a:r>
            <a:r>
              <a:rPr lang="en-US" sz="4200" b="1" spc="0" dirty="0" err="1" smtClean="0">
                <a:solidFill>
                  <a:schemeClr val="accent2"/>
                </a:solidFill>
                <a:latin typeface="Cooper Black" panose="0208090404030B020404" pitchFamily="18" charset="0"/>
                <a:cs typeface="Calibri" panose="020F0502020204030204" pitchFamily="34" charset="0"/>
              </a:rPr>
              <a:t>Familias</a:t>
            </a:r>
            <a:endParaRPr lang="en-US" dirty="0">
              <a:solidFill>
                <a:schemeClr val="accent2"/>
              </a:solidFill>
              <a:latin typeface="Cooper Black" panose="0208090404030B020404" pitchFamily="18" charset="0"/>
            </a:endParaRPr>
          </a:p>
        </p:txBody>
      </p:sp>
      <p:sp>
        <p:nvSpPr>
          <p:cNvPr id="3" name="Content Placeholder 2"/>
          <p:cNvSpPr>
            <a:spLocks noGrp="1"/>
          </p:cNvSpPr>
          <p:nvPr>
            <p:ph idx="1"/>
          </p:nvPr>
        </p:nvSpPr>
        <p:spPr>
          <a:xfrm>
            <a:off x="822959" y="1845734"/>
            <a:ext cx="3901441" cy="4023360"/>
          </a:xfrm>
        </p:spPr>
        <p:txBody>
          <a:bodyPr>
            <a:normAutofit lnSpcReduction="10000"/>
          </a:bodyPr>
          <a:lstStyle/>
          <a:p>
            <a:pPr lvl="0">
              <a:buClr>
                <a:srgbClr val="E48312"/>
              </a:buClr>
            </a:pPr>
            <a:r>
              <a:rPr lang="es-ES" sz="2600" dirty="0">
                <a:solidFill>
                  <a:schemeClr val="tx1"/>
                </a:solidFill>
                <a:latin typeface="Arial Narrow" panose="020B0606020202030204" pitchFamily="34" charset="0"/>
              </a:rPr>
              <a:t>Más confianza en la escuela</a:t>
            </a:r>
          </a:p>
          <a:p>
            <a:pPr lvl="0">
              <a:buClr>
                <a:srgbClr val="E48312"/>
              </a:buClr>
            </a:pPr>
            <a:r>
              <a:rPr lang="es-ES" sz="2600" dirty="0">
                <a:solidFill>
                  <a:schemeClr val="tx1"/>
                </a:solidFill>
                <a:latin typeface="Arial Narrow" panose="020B0606020202030204" pitchFamily="34" charset="0"/>
              </a:rPr>
              <a:t>Mayor confianza en sus habilidades como padres de familia</a:t>
            </a:r>
          </a:p>
          <a:p>
            <a:pPr lvl="0">
              <a:buClr>
                <a:srgbClr val="E48312"/>
              </a:buClr>
            </a:pPr>
            <a:r>
              <a:rPr lang="es-ES" sz="2600" dirty="0">
                <a:solidFill>
                  <a:schemeClr val="tx1"/>
                </a:solidFill>
                <a:latin typeface="Arial Narrow" panose="020B0606020202030204" pitchFamily="34" charset="0"/>
              </a:rPr>
              <a:t>Crea un ambiente hogareño que fomenta el aprendizaje</a:t>
            </a:r>
          </a:p>
          <a:p>
            <a:pPr lvl="0">
              <a:buClr>
                <a:srgbClr val="E48312"/>
              </a:buClr>
            </a:pPr>
            <a:r>
              <a:rPr lang="es-ES" sz="2600" dirty="0">
                <a:solidFill>
                  <a:schemeClr val="tx1"/>
                </a:solidFill>
                <a:latin typeface="Arial Narrow" panose="020B0606020202030204" pitchFamily="34" charset="0"/>
              </a:rPr>
              <a:t>Anima a los padres a avanzar en su propia educación y destrezas en el lugar de su trabajo</a:t>
            </a:r>
            <a:endParaRPr lang="en-US" sz="2600" dirty="0">
              <a:solidFill>
                <a:schemeClr val="tx1"/>
              </a:solidFill>
            </a:endParaRPr>
          </a:p>
          <a:p>
            <a:endParaRPr lang="en-US" dirty="0"/>
          </a:p>
        </p:txBody>
      </p:sp>
      <p:pic>
        <p:nvPicPr>
          <p:cNvPr id="4"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4071" r="14261" b="-2"/>
          <a:stretch/>
        </p:blipFill>
        <p:spPr bwMode="auto">
          <a:xfrm>
            <a:off x="4953000" y="1845734"/>
            <a:ext cx="3835101" cy="3662785"/>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17067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9667" y="533400"/>
            <a:ext cx="7704667" cy="1981200"/>
          </a:xfrm>
        </p:spPr>
        <p:txBody>
          <a:bodyPr anchor="t">
            <a:normAutofit/>
          </a:bodyPr>
          <a:lstStyle/>
          <a:p>
            <a:pPr algn="ctr"/>
            <a:r>
              <a:rPr lang="en-US" sz="3600" dirty="0" smtClean="0">
                <a:solidFill>
                  <a:schemeClr val="accent2"/>
                </a:solidFill>
                <a:latin typeface="Cooper Black" panose="0208090404030B020404" pitchFamily="18" charset="0"/>
              </a:rPr>
              <a:t>¿</a:t>
            </a:r>
            <a:r>
              <a:rPr lang="es-MX" sz="3600" dirty="0" smtClean="0">
                <a:solidFill>
                  <a:schemeClr val="accent2"/>
                </a:solidFill>
                <a:latin typeface="Cooper Black" panose="0208090404030B020404" pitchFamily="18" charset="0"/>
              </a:rPr>
              <a:t>Porque</a:t>
            </a:r>
            <a:r>
              <a:rPr lang="en-US" sz="3600" dirty="0" smtClean="0">
                <a:solidFill>
                  <a:schemeClr val="accent2"/>
                </a:solidFill>
                <a:latin typeface="Cooper Black" panose="0208090404030B020404" pitchFamily="18" charset="0"/>
              </a:rPr>
              <a:t> </a:t>
            </a:r>
            <a:r>
              <a:rPr lang="es-MX" sz="3600" dirty="0" smtClean="0">
                <a:solidFill>
                  <a:schemeClr val="accent2"/>
                </a:solidFill>
                <a:latin typeface="Cooper Black" panose="0208090404030B020404" pitchFamily="18" charset="0"/>
              </a:rPr>
              <a:t>estamos</a:t>
            </a:r>
            <a:r>
              <a:rPr lang="en-US" sz="3600" dirty="0" smtClean="0">
                <a:solidFill>
                  <a:schemeClr val="accent2"/>
                </a:solidFill>
                <a:latin typeface="Cooper Black" panose="0208090404030B020404" pitchFamily="18" charset="0"/>
              </a:rPr>
              <a:t> </a:t>
            </a:r>
            <a:r>
              <a:rPr lang="es-MX" sz="3600" dirty="0" smtClean="0">
                <a:solidFill>
                  <a:schemeClr val="accent2"/>
                </a:solidFill>
                <a:latin typeface="Cooper Black" panose="0208090404030B020404" pitchFamily="18" charset="0"/>
              </a:rPr>
              <a:t>aquí</a:t>
            </a:r>
            <a:r>
              <a:rPr lang="en-US" sz="3600" dirty="0" smtClean="0">
                <a:solidFill>
                  <a:schemeClr val="accent2"/>
                </a:solidFill>
                <a:latin typeface="Cooper Black" panose="0208090404030B020404" pitchFamily="18" charset="0"/>
              </a:rPr>
              <a:t>?</a:t>
            </a:r>
            <a:endParaRPr lang="en-US" sz="3600" dirty="0">
              <a:solidFill>
                <a:schemeClr val="accent2"/>
              </a:solidFill>
              <a:latin typeface="Cooper Black" panose="0208090404030B020404" pitchFamily="18" charset="0"/>
            </a:endParaRPr>
          </a:p>
        </p:txBody>
      </p:sp>
      <p:sp>
        <p:nvSpPr>
          <p:cNvPr id="2" name="Content Placeholder 1"/>
          <p:cNvSpPr>
            <a:spLocks noGrp="1"/>
          </p:cNvSpPr>
          <p:nvPr>
            <p:ph idx="1"/>
          </p:nvPr>
        </p:nvSpPr>
        <p:spPr>
          <a:xfrm>
            <a:off x="838200" y="1930848"/>
            <a:ext cx="7633742" cy="3593591"/>
          </a:xfrm>
        </p:spPr>
        <p:txBody>
          <a:bodyPr>
            <a:normAutofit/>
          </a:bodyPr>
          <a:lstStyle/>
          <a:p>
            <a:pPr marL="0" lvl="0" indent="0">
              <a:buClr>
                <a:srgbClr val="E48312"/>
              </a:buClr>
              <a:buNone/>
            </a:pPr>
            <a:r>
              <a:rPr lang="es-ES" sz="2400" dirty="0">
                <a:solidFill>
                  <a:srgbClr val="000000">
                    <a:lumMod val="75000"/>
                    <a:lumOff val="25000"/>
                  </a:srgbClr>
                </a:solidFill>
              </a:rPr>
              <a:t>Todas las escuelas que reciben los fondos del Título I, Parte A requieren tener una reunión de padres para</a:t>
            </a:r>
          </a:p>
          <a:p>
            <a:pPr lvl="0">
              <a:buClr>
                <a:srgbClr val="E48312"/>
              </a:buClr>
              <a:buFont typeface="Courier New" panose="02070309020205020404" pitchFamily="49" charset="0"/>
              <a:buChar char="o"/>
            </a:pPr>
            <a:r>
              <a:rPr lang="es-ES" sz="2400" dirty="0">
                <a:solidFill>
                  <a:srgbClr val="000000">
                    <a:lumMod val="75000"/>
                    <a:lumOff val="25000"/>
                  </a:srgbClr>
                </a:solidFill>
              </a:rPr>
              <a:t>informar a los padres y a las familias sobre su participación</a:t>
            </a:r>
          </a:p>
          <a:p>
            <a:pPr lvl="0">
              <a:buClr>
                <a:srgbClr val="E48312"/>
              </a:buClr>
              <a:buFont typeface="Courier New" panose="02070309020205020404" pitchFamily="49" charset="0"/>
              <a:buChar char="o"/>
            </a:pPr>
            <a:r>
              <a:rPr lang="es-ES" sz="2400" dirty="0">
                <a:solidFill>
                  <a:srgbClr val="000000">
                    <a:lumMod val="75000"/>
                    <a:lumOff val="25000"/>
                  </a:srgbClr>
                </a:solidFill>
              </a:rPr>
              <a:t>para explicar los requisitos del programa del Título I, Parte A </a:t>
            </a:r>
          </a:p>
          <a:p>
            <a:pPr lvl="0">
              <a:buClr>
                <a:srgbClr val="E48312"/>
              </a:buClr>
              <a:buFont typeface="Courier New" panose="02070309020205020404" pitchFamily="49" charset="0"/>
              <a:buChar char="o"/>
            </a:pPr>
            <a:r>
              <a:rPr lang="es-ES" sz="2400" dirty="0">
                <a:solidFill>
                  <a:srgbClr val="000000">
                    <a:lumMod val="75000"/>
                    <a:lumOff val="25000"/>
                  </a:srgbClr>
                </a:solidFill>
              </a:rPr>
              <a:t>para explicar el derecho de los padres a participar</a:t>
            </a:r>
          </a:p>
          <a:p>
            <a:pPr lvl="1">
              <a:buFont typeface="Courier New" panose="02070309020205020404" pitchFamily="49" charset="0"/>
              <a:buChar char="o"/>
            </a:pPr>
            <a:endParaRPr lang="en-US" sz="2200" dirty="0">
              <a:latin typeface="Arial Narrow" panose="020B0606020202030204" pitchFamily="34" charset="0"/>
            </a:endParaRPr>
          </a:p>
        </p:txBody>
      </p:sp>
    </p:spTree>
    <p:extLst>
      <p:ext uri="{BB962C8B-B14F-4D97-AF65-F5344CB8AC3E}">
        <p14:creationId xmlns:p14="http://schemas.microsoft.com/office/powerpoint/2010/main" val="5365299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80D9A94-83A4-42BA-B252-3FA30ECFE6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698" r="3374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4000" b="1" spc="0" dirty="0" err="1" smtClean="0">
                <a:solidFill>
                  <a:schemeClr val="accent2"/>
                </a:solidFill>
                <a:latin typeface="Cooper Black" panose="0208090404030B020404" pitchFamily="18" charset="0"/>
                <a:cs typeface="Calibri" panose="020F0502020204030204" pitchFamily="34" charset="0"/>
              </a:rPr>
              <a:t>Beneficios</a:t>
            </a:r>
            <a:r>
              <a:rPr lang="en-US" sz="4000" b="1" spc="0" dirty="0" smtClean="0">
                <a:solidFill>
                  <a:schemeClr val="accent2"/>
                </a:solidFill>
                <a:latin typeface="Cooper Black" panose="0208090404030B020404" pitchFamily="18" charset="0"/>
                <a:cs typeface="Calibri" panose="020F0502020204030204" pitchFamily="34" charset="0"/>
              </a:rPr>
              <a:t> </a:t>
            </a:r>
            <a:r>
              <a:rPr lang="en-US" sz="4000" b="1" spc="0" dirty="0" err="1" smtClean="0">
                <a:solidFill>
                  <a:schemeClr val="accent2"/>
                </a:solidFill>
                <a:latin typeface="Cooper Black" panose="0208090404030B020404" pitchFamily="18" charset="0"/>
                <a:cs typeface="Calibri" panose="020F0502020204030204" pitchFamily="34" charset="0"/>
              </a:rPr>
              <a:t>Escolares</a:t>
            </a:r>
            <a:endParaRPr lang="en-US" dirty="0">
              <a:solidFill>
                <a:schemeClr val="accent2"/>
              </a:solidFill>
              <a:latin typeface="Cooper Black" panose="0208090404030B020404" pitchFamily="18" charset="0"/>
            </a:endParaRPr>
          </a:p>
        </p:txBody>
      </p:sp>
      <p:sp>
        <p:nvSpPr>
          <p:cNvPr id="3" name="Content Placeholder 2"/>
          <p:cNvSpPr>
            <a:spLocks noGrp="1"/>
          </p:cNvSpPr>
          <p:nvPr>
            <p:ph idx="1"/>
          </p:nvPr>
        </p:nvSpPr>
        <p:spPr/>
        <p:txBody>
          <a:bodyPr/>
          <a:lstStyle/>
          <a:p>
            <a:pPr marL="0" lvl="0" indent="0">
              <a:buClr>
                <a:srgbClr val="E48312"/>
              </a:buClr>
              <a:buNone/>
            </a:pPr>
            <a:r>
              <a:rPr lang="es-ES" sz="2600" dirty="0">
                <a:solidFill>
                  <a:schemeClr val="tx1"/>
                </a:solidFill>
              </a:rPr>
              <a:t>Mejor moral del maestro</a:t>
            </a:r>
          </a:p>
          <a:p>
            <a:pPr marL="0" lvl="0" indent="0">
              <a:buClr>
                <a:srgbClr val="E48312"/>
              </a:buClr>
              <a:buNone/>
            </a:pPr>
            <a:r>
              <a:rPr lang="es-ES" sz="2600" dirty="0">
                <a:solidFill>
                  <a:schemeClr val="tx1"/>
                </a:solidFill>
              </a:rPr>
              <a:t>Mayores calificaciones de los maestros por los padres</a:t>
            </a:r>
          </a:p>
          <a:p>
            <a:pPr marL="0" lvl="0" indent="0">
              <a:buClr>
                <a:srgbClr val="E48312"/>
              </a:buClr>
              <a:buNone/>
            </a:pPr>
            <a:r>
              <a:rPr lang="es-ES" sz="2600" dirty="0">
                <a:solidFill>
                  <a:schemeClr val="tx1"/>
                </a:solidFill>
              </a:rPr>
              <a:t>Más apoyo de las familias</a:t>
            </a:r>
          </a:p>
          <a:p>
            <a:pPr marL="0" lvl="0" indent="0">
              <a:buClr>
                <a:srgbClr val="E48312"/>
              </a:buClr>
              <a:buNone/>
            </a:pPr>
            <a:r>
              <a:rPr lang="es-ES" sz="2600" dirty="0">
                <a:solidFill>
                  <a:schemeClr val="tx1"/>
                </a:solidFill>
              </a:rPr>
              <a:t>Mayor logro estudiantil</a:t>
            </a:r>
          </a:p>
          <a:p>
            <a:pPr marL="0" lvl="0" indent="0">
              <a:buClr>
                <a:srgbClr val="E48312"/>
              </a:buClr>
              <a:buNone/>
            </a:pPr>
            <a:r>
              <a:rPr lang="es-ES" sz="2600" dirty="0">
                <a:solidFill>
                  <a:schemeClr val="tx1"/>
                </a:solidFill>
              </a:rPr>
              <a:t>Mejor reputación en la comunidad </a:t>
            </a:r>
            <a:endParaRPr lang="en-US" sz="2600" dirty="0">
              <a:solidFill>
                <a:schemeClr val="tx1"/>
              </a:solidFill>
            </a:endParaRPr>
          </a:p>
        </p:txBody>
      </p:sp>
    </p:spTree>
    <p:extLst>
      <p:ext uri="{BB962C8B-B14F-4D97-AF65-F5344CB8AC3E}">
        <p14:creationId xmlns:p14="http://schemas.microsoft.com/office/powerpoint/2010/main" val="2565193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543800" cy="1999396"/>
          </a:xfrm>
        </p:spPr>
        <p:txBody>
          <a:bodyPr>
            <a:normAutofit fontScale="90000"/>
          </a:bodyPr>
          <a:lstStyle/>
          <a:p>
            <a:pPr lvl="0" algn="ctr">
              <a:lnSpc>
                <a:spcPct val="90000"/>
              </a:lnSpc>
              <a:spcBef>
                <a:spcPts val="1200"/>
              </a:spcBef>
              <a:spcAft>
                <a:spcPts val="200"/>
              </a:spcAft>
              <a:buClr>
                <a:srgbClr val="E48312"/>
              </a:buClr>
              <a:buSzPct val="100000"/>
            </a:pPr>
            <a:r>
              <a:rPr lang="en-US" sz="3000" b="1" spc="0" dirty="0" smtClean="0">
                <a:solidFill>
                  <a:schemeClr val="accent2"/>
                </a:solidFill>
                <a:latin typeface="Calibri" panose="020F0502020204030204" pitchFamily="34" charset="0"/>
                <a:cs typeface="Calibri" panose="020F0502020204030204" pitchFamily="34" charset="0"/>
              </a:rPr>
              <a:t/>
            </a:r>
            <a:br>
              <a:rPr lang="en-US" sz="3000" b="1" spc="0" dirty="0" smtClean="0">
                <a:solidFill>
                  <a:schemeClr val="accent2"/>
                </a:solidFill>
                <a:latin typeface="Calibri" panose="020F0502020204030204" pitchFamily="34" charset="0"/>
                <a:cs typeface="Calibri" panose="020F0502020204030204" pitchFamily="34" charset="0"/>
              </a:rPr>
            </a:br>
            <a:r>
              <a:rPr lang="en-US" sz="3000" b="1" spc="0" dirty="0">
                <a:solidFill>
                  <a:schemeClr val="accent2"/>
                </a:solidFill>
                <a:latin typeface="Calibri" panose="020F0502020204030204" pitchFamily="34" charset="0"/>
                <a:cs typeface="Calibri" panose="020F0502020204030204" pitchFamily="34" charset="0"/>
              </a:rPr>
              <a:t/>
            </a:r>
            <a:br>
              <a:rPr lang="en-US" sz="3000" b="1" spc="0" dirty="0">
                <a:solidFill>
                  <a:schemeClr val="accent2"/>
                </a:solidFill>
                <a:latin typeface="Calibri" panose="020F0502020204030204" pitchFamily="34" charset="0"/>
                <a:cs typeface="Calibri" panose="020F0502020204030204" pitchFamily="34" charset="0"/>
              </a:rPr>
            </a:br>
            <a:r>
              <a:rPr lang="en-US" sz="2400" i="1" spc="0" dirty="0" smtClean="0">
                <a:solidFill>
                  <a:prstClr val="white"/>
                </a:solidFill>
                <a:latin typeface="Calibri" panose="020F0502020204030204" pitchFamily="34" charset="0"/>
                <a:cs typeface="Calibri" panose="020F0502020204030204" pitchFamily="34" charset="0"/>
              </a:rPr>
              <a:t>e</a:t>
            </a:r>
            <a:br>
              <a:rPr lang="en-US" sz="2400" i="1" spc="0" dirty="0" smtClean="0">
                <a:solidFill>
                  <a:prstClr val="white"/>
                </a:solidFill>
                <a:latin typeface="Calibri" panose="020F0502020204030204" pitchFamily="34" charset="0"/>
                <a:cs typeface="Calibri" panose="020F0502020204030204" pitchFamily="34" charset="0"/>
              </a:rPr>
            </a:br>
            <a:r>
              <a:rPr lang="en-US" sz="2400" i="1" spc="0" dirty="0">
                <a:solidFill>
                  <a:prstClr val="white"/>
                </a:solidFill>
                <a:latin typeface="Calibri" panose="020F0502020204030204" pitchFamily="34" charset="0"/>
                <a:cs typeface="Calibri" panose="020F0502020204030204" pitchFamily="34" charset="0"/>
              </a:rPr>
              <a:t/>
            </a:r>
            <a:br>
              <a:rPr lang="en-US" sz="2400" i="1" spc="0" dirty="0">
                <a:solidFill>
                  <a:prstClr val="white"/>
                </a:solidFill>
                <a:latin typeface="Calibri" panose="020F0502020204030204" pitchFamily="34" charset="0"/>
                <a:cs typeface="Calibri" panose="020F0502020204030204" pitchFamily="34" charset="0"/>
              </a:rPr>
            </a:br>
            <a:r>
              <a:rPr lang="es-ES" sz="2400" b="1" dirty="0" smtClean="0">
                <a:solidFill>
                  <a:srgbClr val="E48312"/>
                </a:solidFill>
                <a:latin typeface="Calibri" panose="020F0502020204030204"/>
              </a:rPr>
              <a:t>Título </a:t>
            </a:r>
            <a:r>
              <a:rPr lang="es-ES" sz="2400" b="1" dirty="0">
                <a:solidFill>
                  <a:srgbClr val="E48312"/>
                </a:solidFill>
                <a:latin typeface="Calibri" panose="020F0502020204030204"/>
              </a:rPr>
              <a:t>I, Parte A Padre y Familia Iniciativa Estatal de Compromiso</a:t>
            </a:r>
            <a:br>
              <a:rPr lang="es-ES" sz="2400" b="1" dirty="0">
                <a:solidFill>
                  <a:srgbClr val="E48312"/>
                </a:solidFill>
                <a:latin typeface="Calibri" panose="020F0502020204030204"/>
              </a:rPr>
            </a:br>
            <a:r>
              <a:rPr lang="es-ES" sz="2400" b="1" i="1" dirty="0">
                <a:solidFill>
                  <a:srgbClr val="E48312"/>
                </a:solidFill>
                <a:latin typeface="Calibri" panose="020F0502020204030204"/>
              </a:rPr>
              <a:t>En la Región 16 Centro de Servicio de Educación</a:t>
            </a:r>
            <a:r>
              <a:rPr lang="en-US" sz="2400" i="1" spc="0" dirty="0" smtClean="0">
                <a:solidFill>
                  <a:prstClr val="white"/>
                </a:solidFill>
                <a:latin typeface="Calibri" panose="020F0502020204030204" pitchFamily="34" charset="0"/>
                <a:cs typeface="Calibri" panose="020F0502020204030204" pitchFamily="34" charset="0"/>
              </a:rPr>
              <a:t>r</a:t>
            </a:r>
            <a:r>
              <a:rPr lang="en-US" sz="2400" i="1" spc="0" dirty="0">
                <a:solidFill>
                  <a:prstClr val="white"/>
                </a:solidFill>
                <a:latin typeface="Calibri" panose="020F0502020204030204" pitchFamily="34" charset="0"/>
                <a:cs typeface="Calibri" panose="020F0502020204030204" pitchFamily="34" charset="0"/>
              </a:rPr>
              <a:t/>
            </a:r>
            <a:br>
              <a:rPr lang="en-US" sz="2400" i="1" spc="0" dirty="0">
                <a:solidFill>
                  <a:prstClr val="white"/>
                </a:solidFill>
                <a:latin typeface="Calibri" panose="020F0502020204030204" pitchFamily="34" charset="0"/>
                <a:cs typeface="Calibri" panose="020F0502020204030204" pitchFamily="34" charset="0"/>
              </a:rPr>
            </a:br>
            <a:r>
              <a:rPr lang="en-US" sz="100" i="1" spc="0" dirty="0">
                <a:solidFill>
                  <a:prstClr val="white"/>
                </a:solidFill>
                <a:latin typeface="Calibri" panose="020F0502020204030204" pitchFamily="34" charset="0"/>
                <a:cs typeface="Calibri" panose="020F0502020204030204" pitchFamily="34" charset="0"/>
              </a:rPr>
              <a:t/>
            </a:r>
            <a:br>
              <a:rPr lang="en-US" sz="100" i="1" spc="0" dirty="0">
                <a:solidFill>
                  <a:prstClr val="white"/>
                </a:solidFill>
                <a:latin typeface="Calibri" panose="020F0502020204030204" pitchFamily="34" charset="0"/>
                <a:cs typeface="Calibri" panose="020F0502020204030204" pitchFamily="34" charset="0"/>
              </a:rPr>
            </a:br>
            <a:r>
              <a:rPr lang="en-US" sz="2400" i="1" spc="0" dirty="0">
                <a:solidFill>
                  <a:prstClr val="white"/>
                </a:solidFill>
                <a:latin typeface="Calibri" panose="020F0502020204030204" pitchFamily="34" charset="0"/>
                <a:cs typeface="Calibri" panose="020F0502020204030204" pitchFamily="34" charset="0"/>
              </a:rPr>
              <a:t>Funded by </a:t>
            </a:r>
            <a:r>
              <a:rPr lang="en-US" sz="2400" i="1" spc="0" dirty="0" smtClean="0">
                <a:solidFill>
                  <a:prstClr val="white"/>
                </a:solidFill>
                <a:latin typeface="Calibri" panose="020F0502020204030204" pitchFamily="34" charset="0"/>
                <a:cs typeface="Calibri" panose="020F0502020204030204" pitchFamily="34" charset="0"/>
              </a:rPr>
              <a:t>Texas E</a:t>
            </a:r>
            <a:r>
              <a:rPr lang="es-ES" sz="2400" b="1" i="1" spc="0" dirty="0">
                <a:solidFill>
                  <a:srgbClr val="000000">
                    <a:lumMod val="75000"/>
                    <a:lumOff val="25000"/>
                  </a:srgbClr>
                </a:solidFill>
                <a:latin typeface="Calibri" panose="020F0502020204030204"/>
                <a:ea typeface="+mn-ea"/>
                <a:cs typeface="+mn-cs"/>
              </a:rPr>
              <a:t>Financiado por la Agencia de Educación de Texas</a:t>
            </a:r>
            <a:br>
              <a:rPr lang="es-ES" sz="2400" b="1" i="1" spc="0" dirty="0">
                <a:solidFill>
                  <a:srgbClr val="000000">
                    <a:lumMod val="75000"/>
                    <a:lumOff val="25000"/>
                  </a:srgbClr>
                </a:solidFill>
                <a:latin typeface="Calibri" panose="020F0502020204030204"/>
                <a:ea typeface="+mn-ea"/>
                <a:cs typeface="+mn-cs"/>
              </a:rPr>
            </a:br>
            <a:r>
              <a:rPr lang="en-US" sz="2400" i="1" spc="0" dirty="0" err="1" smtClean="0">
                <a:solidFill>
                  <a:prstClr val="white"/>
                </a:solidFill>
                <a:latin typeface="Calibri" panose="020F0502020204030204" pitchFamily="34" charset="0"/>
                <a:cs typeface="Calibri" panose="020F0502020204030204" pitchFamily="34" charset="0"/>
              </a:rPr>
              <a:t>ducation</a:t>
            </a:r>
            <a:r>
              <a:rPr lang="en-US" sz="2400" i="1" spc="0" dirty="0" smtClean="0">
                <a:solidFill>
                  <a:prstClr val="white"/>
                </a:solidFill>
                <a:latin typeface="Calibri" panose="020F0502020204030204" pitchFamily="34" charset="0"/>
                <a:cs typeface="Calibri" panose="020F0502020204030204" pitchFamily="34" charset="0"/>
              </a:rPr>
              <a:t> </a:t>
            </a:r>
            <a:r>
              <a:rPr lang="en-US" sz="2400" i="1" spc="0" dirty="0">
                <a:solidFill>
                  <a:prstClr val="white"/>
                </a:solidFill>
                <a:latin typeface="Calibri" panose="020F0502020204030204" pitchFamily="34" charset="0"/>
                <a:cs typeface="Calibri" panose="020F0502020204030204" pitchFamily="34" charset="0"/>
              </a:rPr>
              <a:t>Agency</a:t>
            </a:r>
            <a:br>
              <a:rPr lang="en-US" sz="2400" i="1" spc="0" dirty="0">
                <a:solidFill>
                  <a:prstClr val="white"/>
                </a:solidFill>
                <a:latin typeface="Calibri" panose="020F0502020204030204" pitchFamily="34" charset="0"/>
                <a:cs typeface="Calibri" panose="020F0502020204030204" pitchFamily="34" charset="0"/>
              </a:rPr>
            </a:b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4880" y="2648486"/>
            <a:ext cx="2095500" cy="1028700"/>
          </a:xfrm>
          <a:prstGeom prst="rect">
            <a:avLst/>
          </a:prstGeom>
        </p:spPr>
      </p:pic>
      <p:pic>
        <p:nvPicPr>
          <p:cNvPr id="6" name="Picture 5" descr="A picture containing text&#10;&#10;Description generated with high confidence">
            <a:extLst>
              <a:ext uri="{FF2B5EF4-FFF2-40B4-BE49-F238E27FC236}">
                <a16:creationId xmlns:a16="http://schemas.microsoft.com/office/drawing/2014/main" id="{19A9C832-097A-4B65-8B6A-E7DCEF1048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2554606"/>
            <a:ext cx="1612329" cy="147438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4749" y="2679854"/>
            <a:ext cx="2390851" cy="1020233"/>
          </a:xfrm>
          <a:prstGeom prst="rect">
            <a:avLst/>
          </a:prstGeom>
        </p:spPr>
      </p:pic>
      <p:sp>
        <p:nvSpPr>
          <p:cNvPr id="9" name="Rectangle 8"/>
          <p:cNvSpPr/>
          <p:nvPr/>
        </p:nvSpPr>
        <p:spPr>
          <a:xfrm>
            <a:off x="2400300" y="4230490"/>
            <a:ext cx="4572000" cy="954107"/>
          </a:xfrm>
          <a:prstGeom prst="rect">
            <a:avLst/>
          </a:prstGeom>
        </p:spPr>
        <p:txBody>
          <a:bodyPr>
            <a:spAutoFit/>
          </a:bodyPr>
          <a:lstStyle/>
          <a:p>
            <a:pPr lvl="0" algn="ctr"/>
            <a:r>
              <a:rPr lang="en-US" sz="2800" dirty="0" smtClean="0">
                <a:latin typeface="Calibri" panose="020F0502020204030204" pitchFamily="34" charset="0"/>
                <a:cs typeface="Calibri" panose="020F0502020204030204" pitchFamily="34" charset="0"/>
              </a:rPr>
              <a:t>Para mas </a:t>
            </a:r>
            <a:r>
              <a:rPr lang="en-US" sz="2800" dirty="0" err="1" smtClean="0">
                <a:latin typeface="Calibri" panose="020F0502020204030204" pitchFamily="34" charset="0"/>
                <a:cs typeface="Calibri" panose="020F0502020204030204" pitchFamily="34" charset="0"/>
              </a:rPr>
              <a:t>informacion</a:t>
            </a:r>
            <a:r>
              <a:rPr lang="en-US" sz="2800" dirty="0" smtClean="0">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hlinkClick r:id="rId5"/>
              </a:rPr>
              <a:t>t1pfe@esc16.net</a:t>
            </a:r>
            <a:r>
              <a:rPr lang="en-US" sz="2800" b="1" dirty="0">
                <a:latin typeface="Calibri" panose="020F0502020204030204" pitchFamily="34" charset="0"/>
                <a:cs typeface="Calibri" panose="020F0502020204030204" pitchFamily="34" charset="0"/>
              </a:rPr>
              <a:t> </a:t>
            </a:r>
          </a:p>
        </p:txBody>
      </p:sp>
      <p:sp>
        <p:nvSpPr>
          <p:cNvPr id="10" name="Rectangle 9"/>
          <p:cNvSpPr/>
          <p:nvPr/>
        </p:nvSpPr>
        <p:spPr>
          <a:xfrm>
            <a:off x="1219200" y="5715000"/>
            <a:ext cx="7086600" cy="400110"/>
          </a:xfrm>
          <a:prstGeom prst="rect">
            <a:avLst/>
          </a:prstGeom>
        </p:spPr>
        <p:txBody>
          <a:bodyPr wrap="square">
            <a:spAutoFit/>
          </a:bodyPr>
          <a:lstStyle/>
          <a:p>
            <a:pPr lvl="0"/>
            <a:r>
              <a:rPr lang="en-US" sz="2000" dirty="0">
                <a:solidFill>
                  <a:srgbClr val="000000"/>
                </a:solidFill>
                <a:latin typeface="Calibri" panose="020F0502020204030204" pitchFamily="34" charset="0"/>
                <a:ea typeface="Calibri" panose="020F0502020204030204" pitchFamily="34" charset="0"/>
              </a:rPr>
              <a:t>© </a:t>
            </a:r>
            <a:r>
              <a:rPr lang="en-US" sz="2000" dirty="0" err="1" smtClean="0">
                <a:solidFill>
                  <a:srgbClr val="000000"/>
                </a:solidFill>
                <a:latin typeface="Calibri" panose="020F0502020204030204" pitchFamily="34" charset="0"/>
                <a:ea typeface="Calibri" panose="020F0502020204030204" pitchFamily="34" charset="0"/>
              </a:rPr>
              <a:t>Agencia</a:t>
            </a:r>
            <a:r>
              <a:rPr lang="en-US" sz="2000" dirty="0" smtClean="0">
                <a:solidFill>
                  <a:srgbClr val="000000"/>
                </a:solidFill>
                <a:latin typeface="Calibri" panose="020F0502020204030204" pitchFamily="34" charset="0"/>
                <a:ea typeface="Calibri" panose="020F0502020204030204" pitchFamily="34" charset="0"/>
              </a:rPr>
              <a:t> de </a:t>
            </a:r>
            <a:r>
              <a:rPr lang="en-US" sz="2000" dirty="0" err="1" smtClean="0">
                <a:solidFill>
                  <a:srgbClr val="000000"/>
                </a:solidFill>
                <a:latin typeface="Calibri" panose="020F0502020204030204" pitchFamily="34" charset="0"/>
                <a:ea typeface="Calibri" panose="020F0502020204030204" pitchFamily="34" charset="0"/>
              </a:rPr>
              <a:t>Educacion</a:t>
            </a:r>
            <a:r>
              <a:rPr lang="en-US" sz="2000" dirty="0" smtClean="0">
                <a:solidFill>
                  <a:srgbClr val="000000"/>
                </a:solidFill>
                <a:latin typeface="Calibri" panose="020F0502020204030204" pitchFamily="34" charset="0"/>
                <a:ea typeface="Calibri" panose="020F0502020204030204" pitchFamily="34" charset="0"/>
              </a:rPr>
              <a:t> de Texas.  </a:t>
            </a:r>
            <a:r>
              <a:rPr lang="en-US" sz="2000" dirty="0" err="1" smtClean="0">
                <a:solidFill>
                  <a:srgbClr val="000000"/>
                </a:solidFill>
                <a:latin typeface="Calibri" panose="020F0502020204030204" pitchFamily="34" charset="0"/>
                <a:ea typeface="Calibri" panose="020F0502020204030204" pitchFamily="34" charset="0"/>
              </a:rPr>
              <a:t>Todos</a:t>
            </a:r>
            <a:r>
              <a:rPr lang="en-US" sz="2000" dirty="0" smtClean="0">
                <a:solidFill>
                  <a:srgbClr val="000000"/>
                </a:solidFill>
                <a:latin typeface="Calibri" panose="020F0502020204030204" pitchFamily="34" charset="0"/>
                <a:ea typeface="Calibri" panose="020F0502020204030204" pitchFamily="34" charset="0"/>
              </a:rPr>
              <a:t> </a:t>
            </a:r>
            <a:r>
              <a:rPr lang="en-US" sz="2000" dirty="0" err="1" smtClean="0">
                <a:solidFill>
                  <a:srgbClr val="000000"/>
                </a:solidFill>
                <a:latin typeface="Calibri" panose="020F0502020204030204" pitchFamily="34" charset="0"/>
                <a:ea typeface="Calibri" panose="020F0502020204030204" pitchFamily="34" charset="0"/>
              </a:rPr>
              <a:t>los</a:t>
            </a:r>
            <a:r>
              <a:rPr lang="en-US" sz="2000" dirty="0" smtClean="0">
                <a:solidFill>
                  <a:srgbClr val="000000"/>
                </a:solidFill>
                <a:latin typeface="Calibri" panose="020F0502020204030204" pitchFamily="34" charset="0"/>
                <a:ea typeface="Calibri" panose="020F0502020204030204" pitchFamily="34" charset="0"/>
              </a:rPr>
              <a:t> derechos </a:t>
            </a:r>
            <a:r>
              <a:rPr lang="en-US" sz="2000" dirty="0" err="1" smtClean="0">
                <a:solidFill>
                  <a:srgbClr val="000000"/>
                </a:solidFill>
                <a:latin typeface="Calibri" panose="020F0502020204030204" pitchFamily="34" charset="0"/>
                <a:ea typeface="Calibri" panose="020F0502020204030204" pitchFamily="34" charset="0"/>
              </a:rPr>
              <a:t>reservados</a:t>
            </a:r>
            <a:endParaRPr lang="en-US" sz="2000" dirty="0">
              <a:solidFill>
                <a:srgbClr val="00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22247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084996"/>
          </a:xfrm>
        </p:spPr>
        <p:txBody>
          <a:bodyPr>
            <a:normAutofit/>
          </a:bodyPr>
          <a:lstStyle/>
          <a:p>
            <a:pPr algn="ctr"/>
            <a:r>
              <a:rPr lang="en-US" sz="3600" spc="-100" dirty="0" smtClean="0">
                <a:solidFill>
                  <a:schemeClr val="accent2"/>
                </a:solidFill>
                <a:latin typeface="Cooper Black" panose="0208090404030B020404" pitchFamily="18" charset="0"/>
              </a:rPr>
              <a:t>Lo que </a:t>
            </a:r>
            <a:r>
              <a:rPr lang="es-MX" sz="3600" spc="-100" dirty="0" smtClean="0">
                <a:solidFill>
                  <a:schemeClr val="accent2"/>
                </a:solidFill>
                <a:latin typeface="Cooper Black" panose="0208090404030B020404" pitchFamily="18" charset="0"/>
              </a:rPr>
              <a:t>aprenderás</a:t>
            </a:r>
            <a:endParaRPr lang="es-MX" sz="3600" dirty="0">
              <a:solidFill>
                <a:schemeClr val="accent2"/>
              </a:solidFill>
              <a:latin typeface="Cooper Black" panose="0208090404030B020404" pitchFamily="18" charset="0"/>
            </a:endParaRPr>
          </a:p>
        </p:txBody>
      </p:sp>
      <p:sp>
        <p:nvSpPr>
          <p:cNvPr id="3" name="Content Placeholder 2"/>
          <p:cNvSpPr>
            <a:spLocks noGrp="1"/>
          </p:cNvSpPr>
          <p:nvPr>
            <p:ph idx="1"/>
          </p:nvPr>
        </p:nvSpPr>
        <p:spPr/>
        <p:txBody>
          <a:bodyPr/>
          <a:lstStyle/>
          <a:p>
            <a:pPr>
              <a:buFont typeface="Arial" panose="020B0604020202020204" pitchFamily="34" charset="0"/>
              <a:buChar char="•"/>
              <a:defRPr/>
            </a:pPr>
            <a:r>
              <a:rPr lang="en-US" altLang="en-US" kern="0" dirty="0"/>
              <a:t>Que </a:t>
            </a:r>
            <a:r>
              <a:rPr lang="en-US" altLang="en-US" kern="0" dirty="0" err="1"/>
              <a:t>significa</a:t>
            </a:r>
            <a:r>
              <a:rPr lang="en-US" altLang="en-US" kern="0" dirty="0"/>
              <a:t> el </a:t>
            </a:r>
            <a:r>
              <a:rPr lang="en-US" altLang="en-US" kern="0" dirty="0" err="1"/>
              <a:t>ser</a:t>
            </a:r>
            <a:r>
              <a:rPr lang="en-US" altLang="en-US" kern="0" dirty="0"/>
              <a:t> </a:t>
            </a:r>
            <a:r>
              <a:rPr lang="en-US" altLang="en-US" kern="0" dirty="0" err="1"/>
              <a:t>una</a:t>
            </a:r>
            <a:r>
              <a:rPr lang="en-US" altLang="en-US" kern="0" dirty="0"/>
              <a:t> </a:t>
            </a:r>
            <a:r>
              <a:rPr lang="en-US" altLang="en-US" kern="0" dirty="0" err="1"/>
              <a:t>escuela</a:t>
            </a:r>
            <a:r>
              <a:rPr lang="en-US" altLang="en-US" kern="0" dirty="0"/>
              <a:t> de Title I ?</a:t>
            </a:r>
          </a:p>
          <a:p>
            <a:pPr>
              <a:buFont typeface="Arial" panose="020B0604020202020204" pitchFamily="34" charset="0"/>
              <a:buChar char="•"/>
              <a:defRPr/>
            </a:pPr>
            <a:r>
              <a:rPr lang="en-US" altLang="en-US" kern="0" dirty="0"/>
              <a:t>Que </a:t>
            </a:r>
            <a:r>
              <a:rPr lang="en-US" altLang="en-US" kern="0" dirty="0" err="1"/>
              <a:t>es</a:t>
            </a:r>
            <a:r>
              <a:rPr lang="en-US" altLang="en-US" kern="0" dirty="0"/>
              <a:t> el 1% </a:t>
            </a:r>
            <a:r>
              <a:rPr lang="en-US" altLang="en-US" kern="0" dirty="0" err="1"/>
              <a:t>apartado</a:t>
            </a:r>
            <a:r>
              <a:rPr lang="en-US" altLang="en-US" kern="0" dirty="0"/>
              <a:t> para </a:t>
            </a:r>
            <a:r>
              <a:rPr lang="en-US" altLang="en-US" kern="0" dirty="0" err="1"/>
              <a:t>participación</a:t>
            </a:r>
            <a:r>
              <a:rPr lang="en-US" altLang="en-US" kern="0" dirty="0"/>
              <a:t> de padres?</a:t>
            </a:r>
          </a:p>
          <a:p>
            <a:pPr>
              <a:buFont typeface="Arial" panose="020B0604020202020204" pitchFamily="34" charset="0"/>
              <a:buChar char="•"/>
              <a:defRPr/>
            </a:pPr>
            <a:r>
              <a:rPr lang="en-US" altLang="en-US" kern="0" dirty="0" smtClean="0"/>
              <a:t>Que </a:t>
            </a:r>
            <a:r>
              <a:rPr lang="en-US" altLang="en-US" kern="0" dirty="0" err="1"/>
              <a:t>es</a:t>
            </a:r>
            <a:r>
              <a:rPr lang="en-US" altLang="en-US" kern="0" dirty="0"/>
              <a:t> un CIP?</a:t>
            </a:r>
          </a:p>
          <a:p>
            <a:pPr>
              <a:buFont typeface="Arial" panose="020B0604020202020204" pitchFamily="34" charset="0"/>
              <a:buChar char="•"/>
              <a:defRPr/>
            </a:pPr>
            <a:r>
              <a:rPr lang="en-US" altLang="en-US" kern="0" dirty="0"/>
              <a:t>Que </a:t>
            </a:r>
            <a:r>
              <a:rPr lang="en-US" altLang="en-US" kern="0" dirty="0" err="1"/>
              <a:t>es</a:t>
            </a:r>
            <a:r>
              <a:rPr lang="en-US" altLang="en-US" kern="0" dirty="0"/>
              <a:t> un </a:t>
            </a:r>
            <a:r>
              <a:rPr lang="en-US" altLang="en-US" kern="0" dirty="0" err="1"/>
              <a:t>Acuerdo</a:t>
            </a:r>
            <a:r>
              <a:rPr lang="en-US" altLang="en-US" kern="0" dirty="0"/>
              <a:t> entre </a:t>
            </a:r>
            <a:r>
              <a:rPr lang="en-US" altLang="en-US" kern="0" dirty="0" err="1"/>
              <a:t>Escuela</a:t>
            </a:r>
            <a:r>
              <a:rPr lang="en-US" altLang="en-US" kern="0" dirty="0"/>
              <a:t>-Padre?</a:t>
            </a:r>
          </a:p>
          <a:p>
            <a:pPr>
              <a:buFont typeface="Arial" panose="020B0604020202020204" pitchFamily="34" charset="0"/>
              <a:buChar char="•"/>
              <a:defRPr/>
            </a:pPr>
            <a:r>
              <a:rPr lang="en-US" altLang="en-US" kern="0" dirty="0"/>
              <a:t>Como </a:t>
            </a:r>
            <a:r>
              <a:rPr lang="en-US" altLang="en-US" kern="0" dirty="0" err="1"/>
              <a:t>puedo</a:t>
            </a:r>
            <a:r>
              <a:rPr lang="en-US" altLang="en-US" kern="0" dirty="0"/>
              <a:t> </a:t>
            </a:r>
            <a:r>
              <a:rPr lang="en-US" altLang="en-US" kern="0" dirty="0" err="1"/>
              <a:t>pedir</a:t>
            </a:r>
            <a:r>
              <a:rPr lang="en-US" altLang="en-US" kern="0" dirty="0"/>
              <a:t> las </a:t>
            </a:r>
            <a:r>
              <a:rPr lang="en-US" altLang="en-US" kern="0" dirty="0" err="1"/>
              <a:t>credenciales</a:t>
            </a:r>
            <a:r>
              <a:rPr lang="en-US" altLang="en-US" kern="0" dirty="0"/>
              <a:t> del maestro/a (s) de mi </a:t>
            </a:r>
            <a:r>
              <a:rPr lang="en-US" altLang="en-US" kern="0" dirty="0" err="1"/>
              <a:t>hijo</a:t>
            </a:r>
            <a:r>
              <a:rPr lang="en-US" altLang="en-US" kern="0" dirty="0"/>
              <a:t>/a?</a:t>
            </a:r>
          </a:p>
          <a:p>
            <a:endParaRPr lang="en-US" dirty="0"/>
          </a:p>
        </p:txBody>
      </p:sp>
    </p:spTree>
    <p:extLst>
      <p:ext uri="{BB962C8B-B14F-4D97-AF65-F5344CB8AC3E}">
        <p14:creationId xmlns:p14="http://schemas.microsoft.com/office/powerpoint/2010/main" val="3047336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ltLang="en-US" sz="3400" kern="0" spc="0" dirty="0">
                <a:solidFill>
                  <a:schemeClr val="accent2"/>
                </a:solidFill>
                <a:latin typeface="Cooper Black" panose="0208090404030B020404" pitchFamily="18" charset="0"/>
                <a:cs typeface="Arial"/>
              </a:rPr>
              <a:t>Qué aprenderá… </a:t>
            </a:r>
            <a:r>
              <a:rPr lang="es-ES" altLang="en-US" sz="2800" kern="0" spc="0" dirty="0">
                <a:solidFill>
                  <a:schemeClr val="accent2"/>
                </a:solidFill>
                <a:latin typeface="Cooper Black" panose="0208090404030B020404" pitchFamily="18" charset="0"/>
                <a:cs typeface="Arial"/>
              </a:rPr>
              <a:t>(continuado)</a:t>
            </a:r>
            <a:endParaRPr lang="en-US" dirty="0">
              <a:solidFill>
                <a:schemeClr val="accent2"/>
              </a:solidFill>
              <a:latin typeface="Cooper Black" panose="0208090404030B020404" pitchFamily="18" charset="0"/>
            </a:endParaRPr>
          </a:p>
        </p:txBody>
      </p:sp>
      <p:sp>
        <p:nvSpPr>
          <p:cNvPr id="3" name="Content Placeholder 2"/>
          <p:cNvSpPr>
            <a:spLocks noGrp="1"/>
          </p:cNvSpPr>
          <p:nvPr>
            <p:ph idx="1"/>
          </p:nvPr>
        </p:nvSpPr>
        <p:spPr/>
        <p:txBody>
          <a:bodyPr>
            <a:normAutofit/>
          </a:bodyPr>
          <a:lstStyle/>
          <a:p>
            <a:pPr marL="342900" lvl="0" indent="-228600">
              <a:lnSpc>
                <a:spcPct val="100000"/>
              </a:lnSpc>
              <a:spcBef>
                <a:spcPct val="20000"/>
              </a:spcBef>
              <a:spcAft>
                <a:spcPts val="0"/>
              </a:spcAft>
              <a:buClr>
                <a:srgbClr val="4F81BD"/>
              </a:buClr>
              <a:buSzTx/>
              <a:buFont typeface="Arial" pitchFamily="34" charset="0"/>
              <a:buChar char="•"/>
            </a:pPr>
            <a:r>
              <a:rPr lang="en-US" sz="2600" dirty="0" err="1" smtClean="0">
                <a:solidFill>
                  <a:prstClr val="black"/>
                </a:solidFill>
                <a:latin typeface="Arial Narrow" panose="020B0606020202030204" pitchFamily="34" charset="0"/>
              </a:rPr>
              <a:t>Cuando</a:t>
            </a:r>
            <a:r>
              <a:rPr lang="en-US" sz="2600" dirty="0" smtClean="0">
                <a:solidFill>
                  <a:prstClr val="black"/>
                </a:solidFill>
                <a:latin typeface="Arial Narrow" panose="020B0606020202030204" pitchFamily="34" charset="0"/>
              </a:rPr>
              <a:t> y </a:t>
            </a:r>
            <a:r>
              <a:rPr lang="en-US" sz="2600" dirty="0" err="1" smtClean="0">
                <a:solidFill>
                  <a:prstClr val="black"/>
                </a:solidFill>
                <a:latin typeface="Arial Narrow" panose="020B0606020202030204" pitchFamily="34" charset="0"/>
              </a:rPr>
              <a:t>como</a:t>
            </a:r>
            <a:r>
              <a:rPr lang="en-US" sz="2600" dirty="0" smtClean="0">
                <a:solidFill>
                  <a:prstClr val="black"/>
                </a:solidFill>
                <a:latin typeface="Arial Narrow" panose="020B0606020202030204" pitchFamily="34" charset="0"/>
              </a:rPr>
              <a:t> </a:t>
            </a:r>
            <a:r>
              <a:rPr lang="en-US" sz="2600" dirty="0" err="1" smtClean="0">
                <a:solidFill>
                  <a:prstClr val="black"/>
                </a:solidFill>
                <a:latin typeface="Arial Narrow" panose="020B0606020202030204" pitchFamily="34" charset="0"/>
              </a:rPr>
              <a:t>seran</a:t>
            </a:r>
            <a:r>
              <a:rPr lang="en-US" sz="2600" dirty="0" smtClean="0">
                <a:solidFill>
                  <a:prstClr val="black"/>
                </a:solidFill>
                <a:latin typeface="Arial Narrow" panose="020B0606020202030204" pitchFamily="34" charset="0"/>
              </a:rPr>
              <a:t> </a:t>
            </a:r>
            <a:r>
              <a:rPr lang="en-US" sz="2600" dirty="0" err="1" smtClean="0">
                <a:solidFill>
                  <a:prstClr val="black"/>
                </a:solidFill>
                <a:latin typeface="Arial Narrow" panose="020B0606020202030204" pitchFamily="34" charset="0"/>
              </a:rPr>
              <a:t>notificados</a:t>
            </a:r>
            <a:r>
              <a:rPr lang="en-US" sz="2600" dirty="0" smtClean="0">
                <a:solidFill>
                  <a:prstClr val="black"/>
                </a:solidFill>
                <a:latin typeface="Arial Narrow" panose="020B0606020202030204" pitchFamily="34" charset="0"/>
              </a:rPr>
              <a:t> </a:t>
            </a:r>
            <a:r>
              <a:rPr lang="en-US" sz="2600" dirty="0" err="1" smtClean="0">
                <a:solidFill>
                  <a:prstClr val="black"/>
                </a:solidFill>
                <a:latin typeface="Arial Narrow" panose="020B0606020202030204" pitchFamily="34" charset="0"/>
              </a:rPr>
              <a:t>los</a:t>
            </a:r>
            <a:r>
              <a:rPr lang="en-US" sz="2600" dirty="0" smtClean="0">
                <a:solidFill>
                  <a:prstClr val="black"/>
                </a:solidFill>
                <a:latin typeface="Arial Narrow" panose="020B0606020202030204" pitchFamily="34" charset="0"/>
              </a:rPr>
              <a:t> padres </a:t>
            </a:r>
            <a:r>
              <a:rPr lang="en-US" sz="2600" dirty="0" err="1" smtClean="0">
                <a:solidFill>
                  <a:prstClr val="black"/>
                </a:solidFill>
                <a:latin typeface="Arial Narrow" panose="020B0606020202030204" pitchFamily="34" charset="0"/>
              </a:rPr>
              <a:t>si</a:t>
            </a:r>
            <a:r>
              <a:rPr lang="en-US" sz="2600" dirty="0" smtClean="0">
                <a:solidFill>
                  <a:prstClr val="black"/>
                </a:solidFill>
                <a:latin typeface="Arial Narrow" panose="020B0606020202030204" pitchFamily="34" charset="0"/>
              </a:rPr>
              <a:t> </a:t>
            </a:r>
            <a:r>
              <a:rPr lang="en-US" sz="2600" dirty="0" err="1" smtClean="0">
                <a:solidFill>
                  <a:prstClr val="black"/>
                </a:solidFill>
                <a:latin typeface="Arial Narrow" panose="020B0606020202030204" pitchFamily="34" charset="0"/>
              </a:rPr>
              <a:t>su</a:t>
            </a:r>
            <a:r>
              <a:rPr lang="en-US" sz="2600" dirty="0" smtClean="0">
                <a:solidFill>
                  <a:prstClr val="black"/>
                </a:solidFill>
                <a:latin typeface="Arial Narrow" panose="020B0606020202030204" pitchFamily="34" charset="0"/>
              </a:rPr>
              <a:t> </a:t>
            </a:r>
            <a:r>
              <a:rPr lang="en-US" sz="2600" dirty="0" err="1" smtClean="0">
                <a:solidFill>
                  <a:prstClr val="black"/>
                </a:solidFill>
                <a:latin typeface="Arial Narrow" panose="020B0606020202030204" pitchFamily="34" charset="0"/>
              </a:rPr>
              <a:t>hijo</a:t>
            </a:r>
            <a:r>
              <a:rPr lang="en-US" sz="2600" dirty="0" smtClean="0">
                <a:solidFill>
                  <a:prstClr val="black"/>
                </a:solidFill>
                <a:latin typeface="Arial Narrow" panose="020B0606020202030204" pitchFamily="34" charset="0"/>
              </a:rPr>
              <a:t>/</a:t>
            </a:r>
            <a:r>
              <a:rPr lang="en-US" sz="2600" dirty="0" err="1" smtClean="0">
                <a:solidFill>
                  <a:prstClr val="black"/>
                </a:solidFill>
                <a:latin typeface="Arial Narrow" panose="020B0606020202030204" pitchFamily="34" charset="0"/>
              </a:rPr>
              <a:t>hija</a:t>
            </a:r>
            <a:r>
              <a:rPr lang="en-US" sz="2600" dirty="0" smtClean="0">
                <a:solidFill>
                  <a:prstClr val="black"/>
                </a:solidFill>
                <a:latin typeface="Arial Narrow" panose="020B0606020202030204" pitchFamily="34" charset="0"/>
              </a:rPr>
              <a:t> </a:t>
            </a:r>
            <a:r>
              <a:rPr lang="en-US" sz="2600" dirty="0" err="1" smtClean="0">
                <a:solidFill>
                  <a:prstClr val="black"/>
                </a:solidFill>
                <a:latin typeface="Arial Narrow" panose="020B0606020202030204" pitchFamily="34" charset="0"/>
              </a:rPr>
              <a:t>es</a:t>
            </a:r>
            <a:r>
              <a:rPr lang="en-US" sz="2600" dirty="0" smtClean="0">
                <a:solidFill>
                  <a:prstClr val="black"/>
                </a:solidFill>
                <a:latin typeface="Arial Narrow" panose="020B0606020202030204" pitchFamily="34" charset="0"/>
              </a:rPr>
              <a:t> </a:t>
            </a:r>
            <a:r>
              <a:rPr lang="en-US" sz="2600" dirty="0" err="1" smtClean="0">
                <a:solidFill>
                  <a:prstClr val="black"/>
                </a:solidFill>
                <a:latin typeface="Arial Narrow" panose="020B0606020202030204" pitchFamily="34" charset="0"/>
              </a:rPr>
              <a:t>esenado</a:t>
            </a:r>
            <a:r>
              <a:rPr lang="en-US" sz="2600" dirty="0" smtClean="0">
                <a:solidFill>
                  <a:prstClr val="black"/>
                </a:solidFill>
                <a:latin typeface="Arial Narrow" panose="020B0606020202030204" pitchFamily="34" charset="0"/>
              </a:rPr>
              <a:t> </a:t>
            </a:r>
            <a:r>
              <a:rPr lang="en-US" sz="2600" dirty="0" err="1" smtClean="0">
                <a:solidFill>
                  <a:prstClr val="black"/>
                </a:solidFill>
                <a:latin typeface="Arial Narrow" panose="020B0606020202030204" pitchFamily="34" charset="0"/>
              </a:rPr>
              <a:t>por</a:t>
            </a:r>
            <a:r>
              <a:rPr lang="en-US" sz="2600" dirty="0" smtClean="0">
                <a:solidFill>
                  <a:prstClr val="black"/>
                </a:solidFill>
                <a:latin typeface="Arial Narrow" panose="020B0606020202030204" pitchFamily="34" charset="0"/>
              </a:rPr>
              <a:t> un maestro que no </a:t>
            </a:r>
            <a:r>
              <a:rPr lang="en-US" sz="2600" dirty="0" err="1" smtClean="0">
                <a:solidFill>
                  <a:prstClr val="black"/>
                </a:solidFill>
                <a:latin typeface="Arial Narrow" panose="020B0606020202030204" pitchFamily="34" charset="0"/>
              </a:rPr>
              <a:t>es</a:t>
            </a:r>
            <a:r>
              <a:rPr lang="en-US" sz="2600" dirty="0" smtClean="0">
                <a:solidFill>
                  <a:prstClr val="black"/>
                </a:solidFill>
                <a:latin typeface="Arial Narrow" panose="020B0606020202030204" pitchFamily="34" charset="0"/>
              </a:rPr>
              <a:t> </a:t>
            </a:r>
            <a:r>
              <a:rPr lang="en-US" sz="2600" dirty="0" err="1" smtClean="0">
                <a:solidFill>
                  <a:prstClr val="black"/>
                </a:solidFill>
                <a:latin typeface="Arial Narrow" panose="020B0606020202030204" pitchFamily="34" charset="0"/>
              </a:rPr>
              <a:t>calificado</a:t>
            </a:r>
            <a:r>
              <a:rPr lang="en-US" sz="2600" dirty="0" smtClean="0">
                <a:solidFill>
                  <a:prstClr val="black"/>
                </a:solidFill>
                <a:latin typeface="Arial Narrow" panose="020B0606020202030204" pitchFamily="34" charset="0"/>
              </a:rPr>
              <a:t> </a:t>
            </a:r>
            <a:r>
              <a:rPr lang="en-US" sz="2600" dirty="0" err="1" smtClean="0">
                <a:solidFill>
                  <a:prstClr val="black"/>
                </a:solidFill>
                <a:latin typeface="Arial Narrow" panose="020B0606020202030204" pitchFamily="34" charset="0"/>
              </a:rPr>
              <a:t>en</a:t>
            </a:r>
            <a:r>
              <a:rPr lang="en-US" sz="2600" dirty="0" smtClean="0">
                <a:solidFill>
                  <a:prstClr val="black"/>
                </a:solidFill>
                <a:latin typeface="Arial Narrow" panose="020B0606020202030204" pitchFamily="34" charset="0"/>
              </a:rPr>
              <a:t> </a:t>
            </a:r>
            <a:r>
              <a:rPr lang="en-US" sz="2600" dirty="0" err="1" smtClean="0">
                <a:solidFill>
                  <a:prstClr val="black"/>
                </a:solidFill>
                <a:latin typeface="Arial Narrow" panose="020B0606020202030204" pitchFamily="34" charset="0"/>
              </a:rPr>
              <a:t>una</a:t>
            </a:r>
            <a:r>
              <a:rPr lang="en-US" sz="2600" dirty="0" smtClean="0">
                <a:solidFill>
                  <a:prstClr val="black"/>
                </a:solidFill>
                <a:latin typeface="Arial Narrow" panose="020B0606020202030204" pitchFamily="34" charset="0"/>
              </a:rPr>
              <a:t> area</a:t>
            </a:r>
            <a:endParaRPr lang="en-US" sz="2600" dirty="0">
              <a:solidFill>
                <a:prstClr val="black"/>
              </a:solidFill>
              <a:latin typeface="Arial Narrow" panose="020B0606020202030204" pitchFamily="34" charset="0"/>
            </a:endParaRPr>
          </a:p>
          <a:p>
            <a:pPr marL="342900" lvl="0" indent="-228600">
              <a:lnSpc>
                <a:spcPct val="100000"/>
              </a:lnSpc>
              <a:spcBef>
                <a:spcPct val="20000"/>
              </a:spcBef>
              <a:spcAft>
                <a:spcPts val="0"/>
              </a:spcAft>
              <a:buClr>
                <a:srgbClr val="4F81BD"/>
              </a:buClr>
              <a:buSzTx/>
              <a:buFont typeface="Arial" pitchFamily="34" charset="0"/>
              <a:buChar char="•"/>
            </a:pPr>
            <a:r>
              <a:rPr lang="en-US" sz="2600" dirty="0" err="1" smtClean="0">
                <a:solidFill>
                  <a:prstClr val="black"/>
                </a:solidFill>
                <a:latin typeface="Arial Narrow" panose="020B0606020202030204" pitchFamily="34" charset="0"/>
              </a:rPr>
              <a:t>Cuando</a:t>
            </a:r>
            <a:r>
              <a:rPr lang="en-US" sz="2600" dirty="0" smtClean="0">
                <a:solidFill>
                  <a:prstClr val="black"/>
                </a:solidFill>
                <a:latin typeface="Arial Narrow" panose="020B0606020202030204" pitchFamily="34" charset="0"/>
              </a:rPr>
              <a:t> y </a:t>
            </a:r>
            <a:r>
              <a:rPr lang="en-US" sz="2600" dirty="0" err="1" smtClean="0">
                <a:solidFill>
                  <a:prstClr val="black"/>
                </a:solidFill>
                <a:latin typeface="Arial Narrow" panose="020B0606020202030204" pitchFamily="34" charset="0"/>
              </a:rPr>
              <a:t>como</a:t>
            </a:r>
            <a:r>
              <a:rPr lang="en-US" sz="2600" dirty="0" smtClean="0">
                <a:solidFill>
                  <a:prstClr val="black"/>
                </a:solidFill>
                <a:latin typeface="Arial Narrow" panose="020B0606020202030204" pitchFamily="34" charset="0"/>
              </a:rPr>
              <a:t> sera la </a:t>
            </a:r>
            <a:r>
              <a:rPr lang="en-US" sz="2600" dirty="0" err="1" smtClean="0">
                <a:solidFill>
                  <a:prstClr val="black"/>
                </a:solidFill>
                <a:latin typeface="Arial Narrow" panose="020B0606020202030204" pitchFamily="34" charset="0"/>
              </a:rPr>
              <a:t>evaluacion</a:t>
            </a:r>
            <a:r>
              <a:rPr lang="en-US" sz="2600" dirty="0" smtClean="0">
                <a:solidFill>
                  <a:prstClr val="black"/>
                </a:solidFill>
                <a:latin typeface="Arial Narrow" panose="020B0606020202030204" pitchFamily="34" charset="0"/>
              </a:rPr>
              <a:t> </a:t>
            </a:r>
            <a:r>
              <a:rPr lang="en-US" sz="2600" dirty="0" err="1" smtClean="0">
                <a:solidFill>
                  <a:prstClr val="black"/>
                </a:solidFill>
                <a:latin typeface="Arial Narrow" panose="020B0606020202030204" pitchFamily="34" charset="0"/>
              </a:rPr>
              <a:t>anual</a:t>
            </a:r>
            <a:r>
              <a:rPr lang="en-US" sz="2600" dirty="0" smtClean="0">
                <a:solidFill>
                  <a:prstClr val="black"/>
                </a:solidFill>
                <a:latin typeface="Arial Narrow" panose="020B0606020202030204" pitchFamily="34" charset="0"/>
              </a:rPr>
              <a:t> de la </a:t>
            </a:r>
            <a:r>
              <a:rPr lang="en-US" sz="2600" dirty="0" err="1" smtClean="0">
                <a:solidFill>
                  <a:prstClr val="black"/>
                </a:solidFill>
                <a:latin typeface="Arial Narrow" panose="020B0606020202030204" pitchFamily="34" charset="0"/>
              </a:rPr>
              <a:t>poliza</a:t>
            </a:r>
            <a:r>
              <a:rPr lang="en-US" sz="2600" dirty="0" smtClean="0">
                <a:solidFill>
                  <a:prstClr val="black"/>
                </a:solidFill>
                <a:latin typeface="Arial Narrow" panose="020B0606020202030204" pitchFamily="34" charset="0"/>
              </a:rPr>
              <a:t> de padre y </a:t>
            </a:r>
            <a:r>
              <a:rPr lang="en-US" sz="2600" dirty="0" err="1" smtClean="0">
                <a:solidFill>
                  <a:prstClr val="black"/>
                </a:solidFill>
                <a:latin typeface="Arial Narrow" panose="020B0606020202030204" pitchFamily="34" charset="0"/>
              </a:rPr>
              <a:t>como</a:t>
            </a:r>
            <a:r>
              <a:rPr lang="en-US" sz="2600" dirty="0" smtClean="0">
                <a:solidFill>
                  <a:prstClr val="black"/>
                </a:solidFill>
                <a:latin typeface="Arial Narrow" panose="020B0606020202030204" pitchFamily="34" charset="0"/>
              </a:rPr>
              <a:t> se </a:t>
            </a:r>
            <a:r>
              <a:rPr lang="en-US" sz="2600" dirty="0" err="1" smtClean="0">
                <a:solidFill>
                  <a:prstClr val="black"/>
                </a:solidFill>
                <a:latin typeface="Arial Narrow" panose="020B0606020202030204" pitchFamily="34" charset="0"/>
              </a:rPr>
              <a:t>conducira</a:t>
            </a:r>
            <a:r>
              <a:rPr lang="en-US" sz="2600" dirty="0" smtClean="0">
                <a:solidFill>
                  <a:prstClr val="black"/>
                </a:solidFill>
                <a:latin typeface="Arial Narrow" panose="020B0606020202030204" pitchFamily="34" charset="0"/>
              </a:rPr>
              <a:t> el </a:t>
            </a:r>
            <a:r>
              <a:rPr lang="en-US" sz="2600" dirty="0" err="1" smtClean="0">
                <a:solidFill>
                  <a:prstClr val="black"/>
                </a:solidFill>
                <a:latin typeface="Arial Narrow" panose="020B0606020202030204" pitchFamily="34" charset="0"/>
              </a:rPr>
              <a:t>programa</a:t>
            </a:r>
            <a:endParaRPr lang="en-US" sz="2600" dirty="0">
              <a:solidFill>
                <a:prstClr val="black"/>
              </a:solidFill>
              <a:latin typeface="Arial Narrow" panose="020B0606020202030204" pitchFamily="34" charset="0"/>
            </a:endParaRPr>
          </a:p>
          <a:p>
            <a:pPr marL="342900" lvl="0" indent="-228600">
              <a:lnSpc>
                <a:spcPct val="100000"/>
              </a:lnSpc>
              <a:spcBef>
                <a:spcPct val="20000"/>
              </a:spcBef>
              <a:spcAft>
                <a:spcPts val="0"/>
              </a:spcAft>
              <a:buClr>
                <a:srgbClr val="4F81BD"/>
              </a:buClr>
              <a:buSzTx/>
              <a:buFont typeface="Arial" pitchFamily="34" charset="0"/>
              <a:buChar char="•"/>
            </a:pPr>
            <a:r>
              <a:rPr lang="en-US" sz="2600" dirty="0" smtClean="0">
                <a:solidFill>
                  <a:prstClr val="black"/>
                </a:solidFill>
                <a:latin typeface="Arial Narrow" panose="020B0606020202030204" pitchFamily="34" charset="0"/>
              </a:rPr>
              <a:t>Las </a:t>
            </a:r>
            <a:r>
              <a:rPr lang="en-US" sz="2600" dirty="0" err="1" smtClean="0">
                <a:solidFill>
                  <a:prstClr val="black"/>
                </a:solidFill>
                <a:latin typeface="Arial Narrow" panose="020B0606020202030204" pitchFamily="34" charset="0"/>
              </a:rPr>
              <a:t>maneras</a:t>
            </a:r>
            <a:r>
              <a:rPr lang="en-US" sz="2600" dirty="0" smtClean="0">
                <a:solidFill>
                  <a:prstClr val="black"/>
                </a:solidFill>
                <a:latin typeface="Arial Narrow" panose="020B0606020202030204" pitchFamily="34" charset="0"/>
              </a:rPr>
              <a:t> que </a:t>
            </a:r>
            <a:r>
              <a:rPr lang="en-US" sz="2600" dirty="0" err="1" smtClean="0">
                <a:solidFill>
                  <a:prstClr val="black"/>
                </a:solidFill>
                <a:latin typeface="Arial Narrow" panose="020B0606020202030204" pitchFamily="34" charset="0"/>
              </a:rPr>
              <a:t>los</a:t>
            </a:r>
            <a:r>
              <a:rPr lang="en-US" sz="2600" dirty="0" smtClean="0">
                <a:solidFill>
                  <a:prstClr val="black"/>
                </a:solidFill>
                <a:latin typeface="Arial Narrow" panose="020B0606020202030204" pitchFamily="34" charset="0"/>
              </a:rPr>
              <a:t> padres y las </a:t>
            </a:r>
            <a:r>
              <a:rPr lang="en-US" sz="2600" dirty="0" err="1" smtClean="0">
                <a:solidFill>
                  <a:prstClr val="black"/>
                </a:solidFill>
                <a:latin typeface="Arial Narrow" panose="020B0606020202030204" pitchFamily="34" charset="0"/>
              </a:rPr>
              <a:t>familias</a:t>
            </a:r>
            <a:r>
              <a:rPr lang="en-US" sz="2600" dirty="0" smtClean="0">
                <a:solidFill>
                  <a:prstClr val="black"/>
                </a:solidFill>
                <a:latin typeface="Arial Narrow" panose="020B0606020202030204" pitchFamily="34" charset="0"/>
              </a:rPr>
              <a:t> </a:t>
            </a:r>
            <a:r>
              <a:rPr lang="en-US" sz="2600" dirty="0" err="1" smtClean="0">
                <a:solidFill>
                  <a:prstClr val="black"/>
                </a:solidFill>
                <a:latin typeface="Arial Narrow" panose="020B0606020202030204" pitchFamily="34" charset="0"/>
              </a:rPr>
              <a:t>pueden</a:t>
            </a:r>
            <a:r>
              <a:rPr lang="en-US" sz="2600" dirty="0" smtClean="0">
                <a:solidFill>
                  <a:prstClr val="black"/>
                </a:solidFill>
                <a:latin typeface="Arial Narrow" panose="020B0606020202030204" pitchFamily="34" charset="0"/>
              </a:rPr>
              <a:t> </a:t>
            </a:r>
            <a:r>
              <a:rPr lang="en-US" sz="2600" dirty="0" err="1" smtClean="0">
                <a:solidFill>
                  <a:prstClr val="black"/>
                </a:solidFill>
                <a:latin typeface="Arial Narrow" panose="020B0606020202030204" pitchFamily="34" charset="0"/>
              </a:rPr>
              <a:t>ser</a:t>
            </a:r>
            <a:r>
              <a:rPr lang="en-US" sz="2600" dirty="0" smtClean="0">
                <a:solidFill>
                  <a:prstClr val="black"/>
                </a:solidFill>
                <a:latin typeface="Arial Narrow" panose="020B0606020202030204" pitchFamily="34" charset="0"/>
              </a:rPr>
              <a:t> </a:t>
            </a:r>
            <a:r>
              <a:rPr lang="en-US" sz="2600" dirty="0" err="1" smtClean="0">
                <a:solidFill>
                  <a:prstClr val="black"/>
                </a:solidFill>
                <a:latin typeface="Arial Narrow" panose="020B0606020202030204" pitchFamily="34" charset="0"/>
              </a:rPr>
              <a:t>envueltos</a:t>
            </a:r>
            <a:r>
              <a:rPr lang="en-US" sz="2600" dirty="0" smtClean="0">
                <a:solidFill>
                  <a:prstClr val="black"/>
                </a:solidFill>
                <a:latin typeface="Arial Narrow" panose="020B0606020202030204" pitchFamily="34" charset="0"/>
              </a:rPr>
              <a:t> con la </a:t>
            </a:r>
            <a:r>
              <a:rPr lang="en-US" sz="2600" dirty="0" err="1" smtClean="0">
                <a:solidFill>
                  <a:prstClr val="black"/>
                </a:solidFill>
                <a:latin typeface="Arial Narrow" panose="020B0606020202030204" pitchFamily="34" charset="0"/>
              </a:rPr>
              <a:t>escuela</a:t>
            </a:r>
            <a:r>
              <a:rPr lang="en-US" sz="2600" dirty="0" smtClean="0">
                <a:solidFill>
                  <a:prstClr val="black"/>
                </a:solidFill>
                <a:latin typeface="Arial Narrow" panose="020B0606020202030204" pitchFamily="34" charset="0"/>
              </a:rPr>
              <a:t> para </a:t>
            </a:r>
            <a:r>
              <a:rPr lang="en-US" sz="2600" dirty="0" err="1" smtClean="0">
                <a:solidFill>
                  <a:prstClr val="black"/>
                </a:solidFill>
                <a:latin typeface="Arial Narrow" panose="020B0606020202030204" pitchFamily="34" charset="0"/>
              </a:rPr>
              <a:t>compartir</a:t>
            </a:r>
            <a:r>
              <a:rPr lang="en-US" sz="2600" dirty="0" smtClean="0">
                <a:solidFill>
                  <a:prstClr val="black"/>
                </a:solidFill>
                <a:latin typeface="Arial Narrow" panose="020B0606020202030204" pitchFamily="34" charset="0"/>
              </a:rPr>
              <a:t> la </a:t>
            </a:r>
            <a:r>
              <a:rPr lang="en-US" sz="2600" dirty="0" err="1" smtClean="0">
                <a:solidFill>
                  <a:prstClr val="black"/>
                </a:solidFill>
                <a:latin typeface="Arial Narrow" panose="020B0606020202030204" pitchFamily="34" charset="0"/>
              </a:rPr>
              <a:t>responsabilidad</a:t>
            </a:r>
            <a:r>
              <a:rPr lang="en-US" sz="2600" dirty="0" smtClean="0">
                <a:solidFill>
                  <a:prstClr val="black"/>
                </a:solidFill>
                <a:latin typeface="Arial Narrow" panose="020B0606020202030204" pitchFamily="34" charset="0"/>
              </a:rPr>
              <a:t> para </a:t>
            </a:r>
            <a:r>
              <a:rPr lang="en-US" sz="2600" dirty="0" err="1" smtClean="0">
                <a:solidFill>
                  <a:prstClr val="black"/>
                </a:solidFill>
                <a:latin typeface="Arial Narrow" panose="020B0606020202030204" pitchFamily="34" charset="0"/>
              </a:rPr>
              <a:t>mejorar</a:t>
            </a:r>
            <a:r>
              <a:rPr lang="en-US" sz="2600" dirty="0" smtClean="0">
                <a:solidFill>
                  <a:prstClr val="black"/>
                </a:solidFill>
                <a:latin typeface="Arial Narrow" panose="020B0606020202030204" pitchFamily="34" charset="0"/>
              </a:rPr>
              <a:t> la academia del </a:t>
            </a:r>
            <a:r>
              <a:rPr lang="en-US" sz="2600" dirty="0" err="1" smtClean="0">
                <a:solidFill>
                  <a:prstClr val="black"/>
                </a:solidFill>
                <a:latin typeface="Arial Narrow" panose="020B0606020202030204" pitchFamily="34" charset="0"/>
              </a:rPr>
              <a:t>estudiante</a:t>
            </a:r>
            <a:endParaRPr lang="en-US" sz="2600" dirty="0">
              <a:solidFill>
                <a:prstClr val="black"/>
              </a:solidFill>
              <a:latin typeface="Arial Narrow" panose="020B0606020202030204" pitchFamily="34" charset="0"/>
            </a:endParaRPr>
          </a:p>
          <a:p>
            <a:endParaRPr lang="en-US" dirty="0"/>
          </a:p>
        </p:txBody>
      </p:sp>
    </p:spTree>
    <p:extLst>
      <p:ext uri="{BB962C8B-B14F-4D97-AF65-F5344CB8AC3E}">
        <p14:creationId xmlns:p14="http://schemas.microsoft.com/office/powerpoint/2010/main" val="3035401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28600"/>
            <a:ext cx="7543800" cy="1450757"/>
          </a:xfrm>
        </p:spPr>
        <p:txBody>
          <a:bodyPr/>
          <a:lstStyle/>
          <a:p>
            <a:r>
              <a:rPr lang="es-ES" altLang="en-US" sz="3200" kern="0" spc="0" dirty="0">
                <a:solidFill>
                  <a:schemeClr val="accent2"/>
                </a:solidFill>
                <a:latin typeface="Cooper Black" panose="0208090404030B020404" pitchFamily="18" charset="0"/>
                <a:cs typeface="Arial"/>
              </a:rPr>
              <a:t>Qué significa ser una Escuela considerada </a:t>
            </a:r>
            <a:r>
              <a:rPr lang="es-ES" altLang="en-US" sz="3200" kern="0" spc="0" dirty="0" err="1">
                <a:solidFill>
                  <a:schemeClr val="accent2"/>
                </a:solidFill>
                <a:latin typeface="Cooper Black" panose="0208090404030B020404" pitchFamily="18" charset="0"/>
                <a:cs typeface="Arial"/>
              </a:rPr>
              <a:t>Title</a:t>
            </a:r>
            <a:r>
              <a:rPr lang="es-ES" altLang="en-US" sz="3200" kern="0" spc="0" dirty="0">
                <a:solidFill>
                  <a:schemeClr val="accent2"/>
                </a:solidFill>
                <a:latin typeface="Cooper Black" panose="0208090404030B020404" pitchFamily="18" charset="0"/>
                <a:cs typeface="Arial"/>
              </a:rPr>
              <a:t> I?</a:t>
            </a:r>
            <a:endParaRPr lang="en-US" dirty="0">
              <a:solidFill>
                <a:schemeClr val="accent2"/>
              </a:solidFill>
              <a:latin typeface="Cooper Black" panose="0208090404030B020404" pitchFamily="18" charset="0"/>
            </a:endParaRPr>
          </a:p>
        </p:txBody>
      </p:sp>
      <p:sp>
        <p:nvSpPr>
          <p:cNvPr id="3" name="Content Placeholder 2"/>
          <p:cNvSpPr>
            <a:spLocks noGrp="1"/>
          </p:cNvSpPr>
          <p:nvPr>
            <p:ph idx="1"/>
          </p:nvPr>
        </p:nvSpPr>
        <p:spPr/>
        <p:txBody>
          <a:bodyPr>
            <a:normAutofit/>
          </a:bodyPr>
          <a:lstStyle/>
          <a:p>
            <a:pPr marL="342900" lvl="0" indent="-342900" fontAlgn="base">
              <a:lnSpc>
                <a:spcPct val="100000"/>
              </a:lnSpc>
              <a:spcBef>
                <a:spcPct val="20000"/>
              </a:spcBef>
              <a:spcAft>
                <a:spcPct val="0"/>
              </a:spcAft>
              <a:buClrTx/>
              <a:buSzTx/>
              <a:buFontTx/>
              <a:buChar char="•"/>
            </a:pPr>
            <a:r>
              <a:rPr lang="es-ES" altLang="en-US" sz="1800" kern="0" dirty="0">
                <a:solidFill>
                  <a:srgbClr val="000000"/>
                </a:solidFill>
                <a:latin typeface="Arial"/>
                <a:cs typeface="Arial"/>
              </a:rPr>
              <a:t>Ser una Escuela </a:t>
            </a:r>
            <a:r>
              <a:rPr lang="es-ES" altLang="en-US" sz="1800" kern="0" dirty="0" err="1">
                <a:solidFill>
                  <a:srgbClr val="000000"/>
                </a:solidFill>
                <a:latin typeface="Arial"/>
                <a:cs typeface="Arial"/>
              </a:rPr>
              <a:t>Title</a:t>
            </a:r>
            <a:r>
              <a:rPr lang="es-ES" altLang="en-US" sz="1800" kern="0" dirty="0">
                <a:solidFill>
                  <a:srgbClr val="000000"/>
                </a:solidFill>
                <a:latin typeface="Arial"/>
                <a:cs typeface="Arial"/>
              </a:rPr>
              <a:t> I significa que la escuela recibe </a:t>
            </a:r>
          </a:p>
          <a:p>
            <a:pPr marL="342900" lvl="0" indent="-342900" fontAlgn="base">
              <a:lnSpc>
                <a:spcPct val="100000"/>
              </a:lnSpc>
              <a:spcBef>
                <a:spcPct val="20000"/>
              </a:spcBef>
              <a:spcAft>
                <a:spcPct val="0"/>
              </a:spcAft>
              <a:buClrTx/>
              <a:buSzTx/>
              <a:buNone/>
            </a:pPr>
            <a:r>
              <a:rPr lang="es-ES" altLang="en-US" sz="1800" kern="0" dirty="0">
                <a:solidFill>
                  <a:srgbClr val="000000"/>
                </a:solidFill>
                <a:latin typeface="Arial"/>
                <a:cs typeface="Arial"/>
              </a:rPr>
              <a:t>	fondos federales (dólares de los fondos </a:t>
            </a:r>
            <a:r>
              <a:rPr lang="es-ES" altLang="en-US" sz="1800" kern="0" dirty="0" err="1">
                <a:solidFill>
                  <a:srgbClr val="000000"/>
                </a:solidFill>
                <a:latin typeface="Arial"/>
                <a:cs typeface="Arial"/>
              </a:rPr>
              <a:t>Title</a:t>
            </a:r>
            <a:r>
              <a:rPr lang="es-ES" altLang="en-US" sz="1800" kern="0" dirty="0">
                <a:solidFill>
                  <a:srgbClr val="000000"/>
                </a:solidFill>
                <a:latin typeface="Arial"/>
                <a:cs typeface="Arial"/>
              </a:rPr>
              <a:t> I) para suplementar los programas de la escuela ya existentes.   Estos dólares son utilizados para…</a:t>
            </a:r>
          </a:p>
          <a:p>
            <a:pPr marL="742950" lvl="1" indent="-285750" fontAlgn="base">
              <a:lnSpc>
                <a:spcPct val="100000"/>
              </a:lnSpc>
              <a:spcBef>
                <a:spcPct val="20000"/>
              </a:spcBef>
              <a:spcAft>
                <a:spcPct val="0"/>
              </a:spcAft>
              <a:buClrTx/>
              <a:buFontTx/>
              <a:buChar char="–"/>
            </a:pPr>
            <a:r>
              <a:rPr lang="es-ES" altLang="en-US" kern="0" dirty="0">
                <a:solidFill>
                  <a:srgbClr val="000000"/>
                </a:solidFill>
                <a:latin typeface="Arial"/>
                <a:cs typeface="Arial"/>
              </a:rPr>
              <a:t>Identificar a los estudiantes que están teniendo dificultades académicas y proveer asistencia oportuna para ayudar a estos estudiantes a lograr alcanzar los altos estándares del currículo establecido por el Estado </a:t>
            </a:r>
            <a:r>
              <a:rPr lang="es-ES" altLang="en-US" kern="0">
                <a:solidFill>
                  <a:srgbClr val="000000"/>
                </a:solidFill>
                <a:latin typeface="Arial"/>
                <a:cs typeface="Arial"/>
              </a:rPr>
              <a:t>de </a:t>
            </a:r>
            <a:r>
              <a:rPr lang="es-ES" altLang="en-US" kern="0" smtClean="0">
                <a:solidFill>
                  <a:srgbClr val="000000"/>
                </a:solidFill>
                <a:latin typeface="Arial"/>
                <a:cs typeface="Arial"/>
              </a:rPr>
              <a:t>Texas. </a:t>
            </a:r>
            <a:endParaRPr lang="es-ES" altLang="en-US" kern="0" dirty="0">
              <a:solidFill>
                <a:srgbClr val="000000"/>
              </a:solidFill>
              <a:latin typeface="Arial"/>
              <a:cs typeface="Arial"/>
            </a:endParaRPr>
          </a:p>
          <a:p>
            <a:pPr marL="742950" lvl="1" indent="-285750" fontAlgn="base">
              <a:lnSpc>
                <a:spcPct val="100000"/>
              </a:lnSpc>
              <a:spcBef>
                <a:spcPct val="20000"/>
              </a:spcBef>
              <a:spcAft>
                <a:spcPct val="0"/>
              </a:spcAft>
              <a:buClrTx/>
              <a:buFontTx/>
              <a:buChar char="–"/>
            </a:pPr>
            <a:r>
              <a:rPr lang="es-ES" altLang="en-US" kern="0" dirty="0">
                <a:solidFill>
                  <a:srgbClr val="000000"/>
                </a:solidFill>
                <a:latin typeface="Arial"/>
                <a:cs typeface="Arial"/>
              </a:rPr>
              <a:t>Comprar/Pagar personal/programas/materiales/insumos supleméntales</a:t>
            </a:r>
          </a:p>
          <a:p>
            <a:pPr marL="742950" lvl="1" indent="-285750" fontAlgn="base">
              <a:lnSpc>
                <a:spcPct val="100000"/>
              </a:lnSpc>
              <a:spcBef>
                <a:spcPct val="20000"/>
              </a:spcBef>
              <a:spcAft>
                <a:spcPct val="0"/>
              </a:spcAft>
              <a:buClrTx/>
              <a:buFontTx/>
              <a:buChar char="–"/>
            </a:pPr>
            <a:r>
              <a:rPr lang="es-ES" altLang="en-US" kern="0" dirty="0">
                <a:solidFill>
                  <a:srgbClr val="000000"/>
                </a:solidFill>
                <a:latin typeface="Arial"/>
                <a:cs typeface="Arial"/>
              </a:rPr>
              <a:t>Llevar a cabo reuniones/seminarios-taller/actividades de Involucramiento de Padres</a:t>
            </a:r>
          </a:p>
          <a:p>
            <a:endParaRPr lang="en-US" dirty="0"/>
          </a:p>
        </p:txBody>
      </p:sp>
    </p:spTree>
    <p:extLst>
      <p:ext uri="{BB962C8B-B14F-4D97-AF65-F5344CB8AC3E}">
        <p14:creationId xmlns:p14="http://schemas.microsoft.com/office/powerpoint/2010/main" val="2710903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084996"/>
          </a:xfrm>
        </p:spPr>
        <p:txBody>
          <a:bodyPr/>
          <a:lstStyle/>
          <a:p>
            <a:r>
              <a:rPr lang="en-US" sz="4600" spc="-100" dirty="0">
                <a:solidFill>
                  <a:schemeClr val="accent2"/>
                </a:solidFill>
                <a:latin typeface="Cooper Black" panose="0208090404030B020404" pitchFamily="18" charset="0"/>
              </a:rPr>
              <a:t>1% </a:t>
            </a:r>
            <a:r>
              <a:rPr lang="en-US" sz="4600" spc="-100" dirty="0" smtClean="0">
                <a:solidFill>
                  <a:schemeClr val="accent2"/>
                </a:solidFill>
                <a:latin typeface="Cooper Black" panose="0208090404030B020404" pitchFamily="18" charset="0"/>
              </a:rPr>
              <a:t>“Que se </a:t>
            </a:r>
            <a:r>
              <a:rPr lang="en-US" sz="4600" spc="-100" dirty="0" err="1" smtClean="0">
                <a:solidFill>
                  <a:schemeClr val="accent2"/>
                </a:solidFill>
                <a:latin typeface="Cooper Black" panose="0208090404030B020404" pitchFamily="18" charset="0"/>
              </a:rPr>
              <a:t>aparta</a:t>
            </a:r>
            <a:r>
              <a:rPr lang="en-US" sz="4600" spc="-100" dirty="0" smtClean="0">
                <a:solidFill>
                  <a:schemeClr val="accent2"/>
                </a:solidFill>
                <a:latin typeface="Cooper Black" panose="0208090404030B020404" pitchFamily="18" charset="0"/>
              </a:rPr>
              <a:t>”</a:t>
            </a:r>
            <a:endParaRPr lang="en-US" dirty="0">
              <a:solidFill>
                <a:schemeClr val="accent2"/>
              </a:solidFill>
              <a:latin typeface="Cooper Black" panose="0208090404030B020404" pitchFamily="18" charset="0"/>
            </a:endParaRPr>
          </a:p>
        </p:txBody>
      </p:sp>
      <p:sp>
        <p:nvSpPr>
          <p:cNvPr id="3" name="Content Placeholder 2"/>
          <p:cNvSpPr>
            <a:spLocks noGrp="1"/>
          </p:cNvSpPr>
          <p:nvPr>
            <p:ph idx="1"/>
          </p:nvPr>
        </p:nvSpPr>
        <p:spPr/>
        <p:txBody>
          <a:bodyPr>
            <a:normAutofit lnSpcReduction="10000"/>
          </a:bodyPr>
          <a:lstStyle/>
          <a:p>
            <a:pPr marL="342900" lvl="0" indent="-342900" fontAlgn="base">
              <a:lnSpc>
                <a:spcPct val="100000"/>
              </a:lnSpc>
              <a:spcBef>
                <a:spcPct val="20000"/>
              </a:spcBef>
              <a:spcAft>
                <a:spcPct val="0"/>
              </a:spcAft>
              <a:buClrTx/>
              <a:buSzTx/>
              <a:buFontTx/>
              <a:buChar char="•"/>
            </a:pPr>
            <a:r>
              <a:rPr lang="es-ES" altLang="en-US" kern="0" dirty="0">
                <a:solidFill>
                  <a:srgbClr val="000000"/>
                </a:solidFill>
                <a:latin typeface="Arial"/>
                <a:cs typeface="Arial"/>
              </a:rPr>
              <a:t>Cualquier LEA que tenga una asignación de Fondos Provenientes de </a:t>
            </a:r>
            <a:r>
              <a:rPr lang="es-ES" altLang="en-US" kern="0" dirty="0" err="1">
                <a:solidFill>
                  <a:srgbClr val="000000"/>
                </a:solidFill>
                <a:latin typeface="Arial"/>
                <a:cs typeface="Arial"/>
              </a:rPr>
              <a:t>Title</a:t>
            </a:r>
            <a:r>
              <a:rPr lang="es-ES" altLang="en-US" kern="0" dirty="0">
                <a:solidFill>
                  <a:srgbClr val="000000"/>
                </a:solidFill>
                <a:latin typeface="Arial"/>
                <a:cs typeface="Arial"/>
              </a:rPr>
              <a:t> I arriba de los $500,000 está requerido por ley a apartar el 1% de estos fondos y destinarlos al involucramiento de padres.</a:t>
            </a:r>
          </a:p>
          <a:p>
            <a:pPr marL="342900" lvl="0" indent="-342900" fontAlgn="base">
              <a:lnSpc>
                <a:spcPct val="100000"/>
              </a:lnSpc>
              <a:spcBef>
                <a:spcPct val="20000"/>
              </a:spcBef>
              <a:spcAft>
                <a:spcPct val="0"/>
              </a:spcAft>
              <a:buClrTx/>
              <a:buSzTx/>
              <a:buNone/>
            </a:pPr>
            <a:endParaRPr lang="es-ES" altLang="en-US" sz="500" kern="0" dirty="0">
              <a:solidFill>
                <a:srgbClr val="000000"/>
              </a:solidFill>
              <a:latin typeface="Arial"/>
              <a:cs typeface="Arial"/>
            </a:endParaRPr>
          </a:p>
          <a:p>
            <a:pPr marL="342900" lvl="0" indent="-342900" fontAlgn="base">
              <a:lnSpc>
                <a:spcPct val="100000"/>
              </a:lnSpc>
              <a:spcBef>
                <a:spcPct val="20000"/>
              </a:spcBef>
              <a:spcAft>
                <a:spcPct val="0"/>
              </a:spcAft>
              <a:buClrTx/>
              <a:buSzTx/>
              <a:buFontTx/>
              <a:buChar char="•"/>
            </a:pPr>
            <a:r>
              <a:rPr lang="es-ES" altLang="en-US" kern="0" dirty="0">
                <a:solidFill>
                  <a:srgbClr val="000000"/>
                </a:solidFill>
                <a:latin typeface="Arial"/>
                <a:cs typeface="Arial"/>
              </a:rPr>
              <a:t>De ese 1%, el 10% podría quedar reservado en la LEA para iniciativas relacionadas al compromiso entre padres y familia. El restante 90% debe ser distribuido entre todas las escuelas de la LEA consideradas </a:t>
            </a:r>
            <a:r>
              <a:rPr lang="es-ES" altLang="en-US" kern="0" dirty="0" err="1">
                <a:solidFill>
                  <a:srgbClr val="000000"/>
                </a:solidFill>
                <a:latin typeface="Arial"/>
                <a:cs typeface="Arial"/>
              </a:rPr>
              <a:t>Title</a:t>
            </a:r>
            <a:r>
              <a:rPr lang="es-ES" altLang="en-US" kern="0" dirty="0">
                <a:solidFill>
                  <a:srgbClr val="000000"/>
                </a:solidFill>
                <a:latin typeface="Arial"/>
                <a:cs typeface="Arial"/>
              </a:rPr>
              <a:t> I.  Por lo tanto, cada escuela recibe su porción del 90% para implementar el compromiso entre padres y familia con expectativas claras y objetivos de involucramiento serio.</a:t>
            </a:r>
            <a:endParaRPr lang="es-ES" altLang="en-US" kern="0" dirty="0">
              <a:solidFill>
                <a:srgbClr val="FF0000"/>
              </a:solidFill>
              <a:latin typeface="Arial"/>
              <a:cs typeface="Arial"/>
            </a:endParaRPr>
          </a:p>
          <a:p>
            <a:pPr marL="342900" lvl="0" indent="-342900" fontAlgn="base">
              <a:lnSpc>
                <a:spcPct val="100000"/>
              </a:lnSpc>
              <a:spcBef>
                <a:spcPct val="20000"/>
              </a:spcBef>
              <a:spcAft>
                <a:spcPct val="0"/>
              </a:spcAft>
              <a:buClrTx/>
              <a:buSzTx/>
              <a:buNone/>
            </a:pPr>
            <a:endParaRPr lang="es-ES" altLang="en-US" sz="500" kern="0" dirty="0">
              <a:solidFill>
                <a:srgbClr val="000000"/>
              </a:solidFill>
              <a:latin typeface="Arial"/>
              <a:cs typeface="Arial"/>
            </a:endParaRPr>
          </a:p>
          <a:p>
            <a:pPr marL="342900" lvl="0" indent="-342900" fontAlgn="base">
              <a:lnSpc>
                <a:spcPct val="100000"/>
              </a:lnSpc>
              <a:spcBef>
                <a:spcPct val="20000"/>
              </a:spcBef>
              <a:spcAft>
                <a:spcPct val="0"/>
              </a:spcAft>
              <a:buClrTx/>
              <a:buSzTx/>
              <a:buFontTx/>
              <a:buChar char="•"/>
            </a:pPr>
            <a:r>
              <a:rPr lang="es-ES" altLang="en-US" kern="0" dirty="0">
                <a:solidFill>
                  <a:srgbClr val="000000"/>
                </a:solidFill>
                <a:latin typeface="Arial"/>
                <a:cs typeface="Arial"/>
              </a:rPr>
              <a:t>Ustedes, como padres de una Escuela </a:t>
            </a:r>
            <a:r>
              <a:rPr lang="es-ES" altLang="en-US" kern="0" dirty="0" err="1">
                <a:solidFill>
                  <a:srgbClr val="000000"/>
                </a:solidFill>
                <a:latin typeface="Arial"/>
                <a:cs typeface="Arial"/>
              </a:rPr>
              <a:t>Title</a:t>
            </a:r>
            <a:r>
              <a:rPr lang="es-ES" altLang="en-US" kern="0" dirty="0">
                <a:solidFill>
                  <a:srgbClr val="000000"/>
                </a:solidFill>
                <a:latin typeface="Arial"/>
                <a:cs typeface="Arial"/>
              </a:rPr>
              <a:t> I, tienen el derecho de estar informados en cómo se gastan estos fondos.</a:t>
            </a:r>
            <a:endParaRPr lang="es-ES" altLang="en-US" sz="2200" kern="0" dirty="0">
              <a:solidFill>
                <a:srgbClr val="000000"/>
              </a:solidFill>
              <a:latin typeface="Arial"/>
              <a:cs typeface="Arial"/>
            </a:endParaRPr>
          </a:p>
          <a:p>
            <a:endParaRPr lang="en-US" dirty="0"/>
          </a:p>
        </p:txBody>
      </p:sp>
    </p:spTree>
    <p:extLst>
      <p:ext uri="{BB962C8B-B14F-4D97-AF65-F5344CB8AC3E}">
        <p14:creationId xmlns:p14="http://schemas.microsoft.com/office/powerpoint/2010/main" val="3450674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ltLang="en-US" sz="2800" kern="0" spc="0" dirty="0" smtClean="0">
                <a:solidFill>
                  <a:schemeClr val="accent2"/>
                </a:solidFill>
                <a:latin typeface="Cooper Black" panose="0208090404030B020404" pitchFamily="18" charset="0"/>
                <a:cs typeface="Arial"/>
              </a:rPr>
              <a:t>¿Qué </a:t>
            </a:r>
            <a:r>
              <a:rPr lang="es-ES" altLang="en-US" sz="2800" kern="0" spc="0" dirty="0">
                <a:solidFill>
                  <a:schemeClr val="accent2"/>
                </a:solidFill>
                <a:latin typeface="Cooper Black" panose="0208090404030B020404" pitchFamily="18" charset="0"/>
                <a:cs typeface="Arial"/>
              </a:rPr>
              <a:t>es un Plan Consolidado de </a:t>
            </a:r>
            <a:r>
              <a:rPr lang="es-ES" altLang="en-US" sz="2800" kern="0" spc="0" dirty="0" err="1">
                <a:solidFill>
                  <a:schemeClr val="accent2"/>
                </a:solidFill>
                <a:latin typeface="Cooper Black" panose="0208090404030B020404" pitchFamily="18" charset="0"/>
                <a:cs typeface="Arial"/>
              </a:rPr>
              <a:t>Title</a:t>
            </a:r>
            <a:r>
              <a:rPr lang="es-ES" altLang="en-US" sz="2800" kern="0" spc="0" dirty="0">
                <a:solidFill>
                  <a:schemeClr val="accent2"/>
                </a:solidFill>
                <a:latin typeface="Cooper Black" panose="0208090404030B020404" pitchFamily="18" charset="0"/>
                <a:cs typeface="Arial"/>
              </a:rPr>
              <a:t> I (de la LEA)?</a:t>
            </a:r>
            <a:endParaRPr lang="en-US" dirty="0">
              <a:solidFill>
                <a:schemeClr val="accent2"/>
              </a:solidFill>
              <a:latin typeface="Cooper Black" panose="0208090404030B020404" pitchFamily="18" charset="0"/>
            </a:endParaRPr>
          </a:p>
        </p:txBody>
      </p:sp>
      <p:sp>
        <p:nvSpPr>
          <p:cNvPr id="3" name="Content Placeholder 2"/>
          <p:cNvSpPr>
            <a:spLocks noGrp="1"/>
          </p:cNvSpPr>
          <p:nvPr>
            <p:ph idx="1"/>
          </p:nvPr>
        </p:nvSpPr>
        <p:spPr/>
        <p:txBody>
          <a:bodyPr>
            <a:normAutofit fontScale="92500" lnSpcReduction="10000"/>
          </a:bodyPr>
          <a:lstStyle/>
          <a:p>
            <a:pPr marL="342900" lvl="0" indent="-342900" fontAlgn="base">
              <a:lnSpc>
                <a:spcPct val="100000"/>
              </a:lnSpc>
              <a:spcBef>
                <a:spcPct val="20000"/>
              </a:spcBef>
              <a:spcAft>
                <a:spcPct val="0"/>
              </a:spcAft>
              <a:buClrTx/>
              <a:buSzTx/>
              <a:buFontTx/>
              <a:buChar char="•"/>
            </a:pPr>
            <a:r>
              <a:rPr lang="es-ES" altLang="en-US" sz="2200" kern="0" dirty="0">
                <a:solidFill>
                  <a:srgbClr val="000000"/>
                </a:solidFill>
                <a:latin typeface="Arial"/>
                <a:cs typeface="Arial"/>
              </a:rPr>
              <a:t>El Plan Consolidado de la LEA para </a:t>
            </a:r>
            <a:r>
              <a:rPr lang="es-ES" altLang="en-US" sz="2200" kern="0" dirty="0" err="1">
                <a:solidFill>
                  <a:srgbClr val="000000"/>
                </a:solidFill>
                <a:latin typeface="Arial"/>
                <a:cs typeface="Arial"/>
              </a:rPr>
              <a:t>Title</a:t>
            </a:r>
            <a:r>
              <a:rPr lang="es-ES" altLang="en-US" sz="2200" kern="0" dirty="0">
                <a:solidFill>
                  <a:srgbClr val="000000"/>
                </a:solidFill>
                <a:latin typeface="Arial"/>
                <a:cs typeface="Arial"/>
              </a:rPr>
              <a:t> I aborda la manera en  que la LEA utilizará los fondos de </a:t>
            </a:r>
            <a:r>
              <a:rPr lang="es-ES" altLang="en-US" sz="2200" kern="0" dirty="0" err="1">
                <a:solidFill>
                  <a:srgbClr val="000000"/>
                </a:solidFill>
                <a:latin typeface="Arial"/>
                <a:cs typeface="Arial"/>
              </a:rPr>
              <a:t>Title</a:t>
            </a:r>
            <a:r>
              <a:rPr lang="es-ES" altLang="en-US" sz="2200" kern="0" dirty="0">
                <a:solidFill>
                  <a:srgbClr val="000000"/>
                </a:solidFill>
                <a:latin typeface="Arial"/>
                <a:cs typeface="Arial"/>
              </a:rPr>
              <a:t> I en</a:t>
            </a:r>
          </a:p>
          <a:p>
            <a:pPr marL="342900" lvl="0" indent="-342900" fontAlgn="base">
              <a:lnSpc>
                <a:spcPct val="100000"/>
              </a:lnSpc>
              <a:spcBef>
                <a:spcPct val="20000"/>
              </a:spcBef>
              <a:spcAft>
                <a:spcPct val="0"/>
              </a:spcAft>
              <a:buClrTx/>
              <a:buSzTx/>
              <a:buNone/>
            </a:pPr>
            <a:r>
              <a:rPr lang="es-ES" altLang="en-US" sz="2200" kern="0" dirty="0">
                <a:solidFill>
                  <a:srgbClr val="000000"/>
                </a:solidFill>
                <a:latin typeface="Arial"/>
                <a:cs typeface="Arial"/>
              </a:rPr>
              <a:t>	el sistema escolar.  Tópicos incluyen:</a:t>
            </a:r>
          </a:p>
          <a:p>
            <a:pPr marL="742950" lvl="1" indent="-285750" fontAlgn="base">
              <a:lnSpc>
                <a:spcPct val="100000"/>
              </a:lnSpc>
              <a:spcBef>
                <a:spcPct val="20000"/>
              </a:spcBef>
              <a:spcAft>
                <a:spcPct val="0"/>
              </a:spcAft>
              <a:buClrTx/>
              <a:buFontTx/>
              <a:buChar char="–"/>
            </a:pPr>
            <a:r>
              <a:rPr lang="es-ES" altLang="en-US" kern="0" dirty="0">
                <a:solidFill>
                  <a:srgbClr val="000000"/>
                </a:solidFill>
                <a:latin typeface="Arial"/>
                <a:cs typeface="Arial"/>
              </a:rPr>
              <a:t>Evaluaciones Académicas de Estudiantes</a:t>
            </a:r>
          </a:p>
          <a:p>
            <a:pPr marL="742950" lvl="1" indent="-285750" fontAlgn="base">
              <a:lnSpc>
                <a:spcPct val="100000"/>
              </a:lnSpc>
              <a:spcBef>
                <a:spcPct val="20000"/>
              </a:spcBef>
              <a:spcAft>
                <a:spcPct val="0"/>
              </a:spcAft>
              <a:buClrTx/>
              <a:buFontTx/>
              <a:buChar char="–"/>
            </a:pPr>
            <a:r>
              <a:rPr lang="es-ES" altLang="en-US" kern="0" dirty="0">
                <a:solidFill>
                  <a:srgbClr val="000000"/>
                </a:solidFill>
                <a:latin typeface="Arial"/>
                <a:cs typeface="Arial"/>
              </a:rPr>
              <a:t>Asistencia adicional provista a los estudiantes con dificultades.</a:t>
            </a:r>
          </a:p>
          <a:p>
            <a:pPr marL="742950" lvl="1" indent="-285750" fontAlgn="base">
              <a:lnSpc>
                <a:spcPct val="100000"/>
              </a:lnSpc>
              <a:spcBef>
                <a:spcPct val="20000"/>
              </a:spcBef>
              <a:spcAft>
                <a:spcPct val="0"/>
              </a:spcAft>
              <a:buClrTx/>
              <a:buFontTx/>
              <a:buChar char="–"/>
            </a:pPr>
            <a:r>
              <a:rPr lang="es-ES" altLang="en-US" kern="0" dirty="0">
                <a:solidFill>
                  <a:srgbClr val="000000"/>
                </a:solidFill>
                <a:latin typeface="Arial"/>
                <a:cs typeface="Arial"/>
              </a:rPr>
              <a:t>Coordinación e integración de los fondos y programas federales.</a:t>
            </a:r>
          </a:p>
          <a:p>
            <a:pPr marL="742950" lvl="1" indent="-285750" fontAlgn="base">
              <a:lnSpc>
                <a:spcPct val="100000"/>
              </a:lnSpc>
              <a:spcBef>
                <a:spcPct val="20000"/>
              </a:spcBef>
              <a:spcAft>
                <a:spcPct val="0"/>
              </a:spcAft>
              <a:buClrTx/>
              <a:buFontTx/>
              <a:buChar char="–"/>
            </a:pPr>
            <a:r>
              <a:rPr lang="es-ES" altLang="en-US" kern="0" dirty="0">
                <a:solidFill>
                  <a:srgbClr val="000000"/>
                </a:solidFill>
                <a:latin typeface="Arial"/>
                <a:cs typeface="Arial"/>
              </a:rPr>
              <a:t>Programas escolares incluyen migrantes, pre-escolar, estudiantes de Ingles  y servicios educativos </a:t>
            </a:r>
            <a:r>
              <a:rPr lang="es-ES" altLang="en-US" kern="0" dirty="0" err="1">
                <a:solidFill>
                  <a:srgbClr val="000000"/>
                </a:solidFill>
                <a:latin typeface="Arial"/>
                <a:cs typeface="Arial"/>
              </a:rPr>
              <a:t>suplementales</a:t>
            </a:r>
            <a:r>
              <a:rPr lang="es-ES" altLang="en-US" kern="0" dirty="0">
                <a:solidFill>
                  <a:srgbClr val="000000"/>
                </a:solidFill>
                <a:latin typeface="Arial"/>
                <a:cs typeface="Arial"/>
              </a:rPr>
              <a:t> cuando correspondan.  </a:t>
            </a:r>
          </a:p>
          <a:p>
            <a:pPr marL="742950" lvl="1" indent="-285750" fontAlgn="base">
              <a:lnSpc>
                <a:spcPct val="100000"/>
              </a:lnSpc>
              <a:spcBef>
                <a:spcPct val="20000"/>
              </a:spcBef>
              <a:spcAft>
                <a:spcPct val="0"/>
              </a:spcAft>
              <a:buClrTx/>
              <a:buFontTx/>
              <a:buChar char="–"/>
            </a:pPr>
            <a:r>
              <a:rPr lang="es-ES" altLang="en-US" kern="0" dirty="0">
                <a:solidFill>
                  <a:srgbClr val="000000"/>
                </a:solidFill>
                <a:latin typeface="Arial"/>
                <a:cs typeface="Arial"/>
              </a:rPr>
              <a:t>Estrategias de Involucramiento de Padres, incluidas en el Plan de Compromiso de Padres y Familia.</a:t>
            </a:r>
          </a:p>
          <a:p>
            <a:pPr marL="742950" lvl="1" indent="-285750" fontAlgn="base">
              <a:lnSpc>
                <a:spcPct val="100000"/>
              </a:lnSpc>
              <a:spcBef>
                <a:spcPct val="20000"/>
              </a:spcBef>
              <a:spcAft>
                <a:spcPct val="0"/>
              </a:spcAft>
              <a:buClrTx/>
              <a:buNone/>
            </a:pPr>
            <a:endParaRPr lang="es-ES" altLang="en-US" sz="500" kern="0" dirty="0">
              <a:solidFill>
                <a:srgbClr val="000000"/>
              </a:solidFill>
              <a:latin typeface="Arial"/>
              <a:cs typeface="Arial"/>
            </a:endParaRPr>
          </a:p>
          <a:p>
            <a:pPr marL="342900" lvl="0" indent="-342900" fontAlgn="base">
              <a:lnSpc>
                <a:spcPct val="100000"/>
              </a:lnSpc>
              <a:spcBef>
                <a:spcPct val="20000"/>
              </a:spcBef>
              <a:spcAft>
                <a:spcPct val="0"/>
              </a:spcAft>
              <a:buClrTx/>
              <a:buSzTx/>
              <a:buFontTx/>
              <a:buChar char="•"/>
            </a:pPr>
            <a:r>
              <a:rPr lang="es-ES" altLang="en-US" sz="2200" kern="0" dirty="0">
                <a:solidFill>
                  <a:srgbClr val="000000"/>
                </a:solidFill>
                <a:latin typeface="Arial"/>
                <a:cs typeface="Arial"/>
              </a:rPr>
              <a:t>Usted, como padre de una escuela </a:t>
            </a:r>
            <a:r>
              <a:rPr lang="es-ES" altLang="en-US" sz="2200" kern="0" dirty="0" err="1">
                <a:solidFill>
                  <a:srgbClr val="000000"/>
                </a:solidFill>
                <a:latin typeface="Arial"/>
                <a:cs typeface="Arial"/>
              </a:rPr>
              <a:t>Title</a:t>
            </a:r>
            <a:r>
              <a:rPr lang="es-ES" altLang="en-US" sz="2200" kern="0" dirty="0">
                <a:solidFill>
                  <a:srgbClr val="000000"/>
                </a:solidFill>
                <a:latin typeface="Arial"/>
                <a:cs typeface="Arial"/>
              </a:rPr>
              <a:t> I, tiene el derecho de involucrarse en el desarrollo del Plan Consolidado de </a:t>
            </a:r>
            <a:r>
              <a:rPr lang="es-ES" altLang="en-US" sz="2200" kern="0" dirty="0" err="1">
                <a:solidFill>
                  <a:srgbClr val="000000"/>
                </a:solidFill>
                <a:latin typeface="Arial"/>
                <a:cs typeface="Arial"/>
              </a:rPr>
              <a:t>Title</a:t>
            </a:r>
            <a:r>
              <a:rPr lang="es-ES" altLang="en-US" sz="2200" kern="0" dirty="0">
                <a:solidFill>
                  <a:srgbClr val="000000"/>
                </a:solidFill>
                <a:latin typeface="Arial"/>
                <a:cs typeface="Arial"/>
              </a:rPr>
              <a:t> I de la LEA.</a:t>
            </a:r>
          </a:p>
          <a:p>
            <a:endParaRPr lang="en-US" dirty="0"/>
          </a:p>
        </p:txBody>
      </p:sp>
    </p:spTree>
    <p:extLst>
      <p:ext uri="{BB962C8B-B14F-4D97-AF65-F5344CB8AC3E}">
        <p14:creationId xmlns:p14="http://schemas.microsoft.com/office/powerpoint/2010/main" val="367948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spc="-100" dirty="0" smtClean="0">
                <a:solidFill>
                  <a:schemeClr val="accent2"/>
                </a:solidFill>
                <a:latin typeface="Cooper Black" panose="0208090404030B020404" pitchFamily="18" charset="0"/>
              </a:rPr>
              <a:t>Plan de </a:t>
            </a:r>
            <a:r>
              <a:rPr lang="en-US" sz="4000" spc="-100" dirty="0" err="1" smtClean="0">
                <a:solidFill>
                  <a:schemeClr val="accent2"/>
                </a:solidFill>
                <a:latin typeface="Cooper Black" panose="0208090404030B020404" pitchFamily="18" charset="0"/>
              </a:rPr>
              <a:t>Compromiso</a:t>
            </a:r>
            <a:r>
              <a:rPr lang="en-US" sz="4000" spc="-100" dirty="0" smtClean="0">
                <a:solidFill>
                  <a:schemeClr val="accent2"/>
                </a:solidFill>
                <a:latin typeface="Cooper Black" panose="0208090404030B020404" pitchFamily="18" charset="0"/>
              </a:rPr>
              <a:t> </a:t>
            </a:r>
            <a:endParaRPr lang="en-US" sz="4000" dirty="0">
              <a:solidFill>
                <a:schemeClr val="accent2"/>
              </a:solidFill>
              <a:latin typeface="Cooper Black" panose="0208090404030B020404" pitchFamily="18" charset="0"/>
            </a:endParaRPr>
          </a:p>
        </p:txBody>
      </p:sp>
      <p:sp>
        <p:nvSpPr>
          <p:cNvPr id="3" name="Content Placeholder 2"/>
          <p:cNvSpPr>
            <a:spLocks noGrp="1"/>
          </p:cNvSpPr>
          <p:nvPr>
            <p:ph idx="1"/>
          </p:nvPr>
        </p:nvSpPr>
        <p:spPr/>
        <p:txBody>
          <a:bodyPr>
            <a:normAutofit/>
          </a:bodyPr>
          <a:lstStyle/>
          <a:p>
            <a:pPr marL="342900" lvl="0" indent="-342900" fontAlgn="base">
              <a:lnSpc>
                <a:spcPct val="100000"/>
              </a:lnSpc>
              <a:spcBef>
                <a:spcPct val="20000"/>
              </a:spcBef>
              <a:spcAft>
                <a:spcPct val="0"/>
              </a:spcAft>
              <a:buClrTx/>
              <a:buSzTx/>
              <a:buFontTx/>
              <a:buChar char="•"/>
            </a:pPr>
            <a:r>
              <a:rPr lang="es-ES" altLang="en-US" sz="2200" kern="0" dirty="0">
                <a:solidFill>
                  <a:srgbClr val="000000"/>
                </a:solidFill>
                <a:latin typeface="Arial"/>
                <a:cs typeface="Arial"/>
              </a:rPr>
              <a:t>El CIP es el Plan de Mejoramiento Continuo </a:t>
            </a:r>
            <a:r>
              <a:rPr lang="es-ES" altLang="en-US" sz="1800" kern="0" dirty="0">
                <a:solidFill>
                  <a:srgbClr val="000000"/>
                </a:solidFill>
                <a:latin typeface="Arial"/>
                <a:cs typeface="Arial"/>
              </a:rPr>
              <a:t>(por su sigla en inglés) </a:t>
            </a:r>
            <a:r>
              <a:rPr lang="es-ES" altLang="en-US" sz="2200" kern="0" dirty="0">
                <a:solidFill>
                  <a:srgbClr val="000000"/>
                </a:solidFill>
                <a:latin typeface="Arial"/>
                <a:cs typeface="Arial"/>
              </a:rPr>
              <a:t>de su escuela, e incluye:</a:t>
            </a:r>
          </a:p>
          <a:p>
            <a:pPr marL="742950" lvl="1" indent="-285750" fontAlgn="base">
              <a:lnSpc>
                <a:spcPct val="100000"/>
              </a:lnSpc>
              <a:spcBef>
                <a:spcPct val="20000"/>
              </a:spcBef>
              <a:spcAft>
                <a:spcPct val="0"/>
              </a:spcAft>
              <a:buClrTx/>
              <a:buFontTx/>
              <a:buChar char="–"/>
            </a:pPr>
            <a:r>
              <a:rPr lang="es-ES" altLang="en-US" kern="0" dirty="0">
                <a:solidFill>
                  <a:srgbClr val="000000"/>
                </a:solidFill>
                <a:latin typeface="Arial"/>
                <a:cs typeface="Arial"/>
              </a:rPr>
              <a:t>Un Asesoramiento de Necesidades y Resumen de Datos</a:t>
            </a:r>
          </a:p>
          <a:p>
            <a:pPr marL="742950" lvl="1" indent="-285750" fontAlgn="base">
              <a:lnSpc>
                <a:spcPct val="100000"/>
              </a:lnSpc>
              <a:spcBef>
                <a:spcPct val="20000"/>
              </a:spcBef>
              <a:spcAft>
                <a:spcPct val="0"/>
              </a:spcAft>
              <a:buClrTx/>
              <a:buFontTx/>
              <a:buChar char="–"/>
            </a:pPr>
            <a:r>
              <a:rPr lang="es-ES" altLang="en-US" kern="0" dirty="0">
                <a:solidFill>
                  <a:srgbClr val="000000"/>
                </a:solidFill>
                <a:latin typeface="Arial"/>
                <a:cs typeface="Arial"/>
              </a:rPr>
              <a:t>Metas y Estrategias para Abordar las Necesidades Académicas de los Estudiantes</a:t>
            </a:r>
          </a:p>
          <a:p>
            <a:pPr marL="742950" lvl="1" indent="-285750" fontAlgn="base">
              <a:lnSpc>
                <a:spcPct val="100000"/>
              </a:lnSpc>
              <a:spcBef>
                <a:spcPct val="20000"/>
              </a:spcBef>
              <a:spcAft>
                <a:spcPct val="0"/>
              </a:spcAft>
              <a:buClrTx/>
              <a:buFontTx/>
              <a:buChar char="–"/>
            </a:pPr>
            <a:r>
              <a:rPr lang="es-ES" altLang="en-US" kern="0" dirty="0">
                <a:solidFill>
                  <a:srgbClr val="000000"/>
                </a:solidFill>
                <a:latin typeface="Arial"/>
                <a:cs typeface="Arial"/>
              </a:rPr>
              <a:t>Necesidades de Desarrollo Profesional</a:t>
            </a:r>
          </a:p>
          <a:p>
            <a:pPr marL="742950" lvl="1" indent="-285750" fontAlgn="base">
              <a:lnSpc>
                <a:spcPct val="100000"/>
              </a:lnSpc>
              <a:spcBef>
                <a:spcPct val="20000"/>
              </a:spcBef>
              <a:spcAft>
                <a:spcPct val="0"/>
              </a:spcAft>
              <a:buClrTx/>
              <a:buFontTx/>
              <a:buChar char="–"/>
            </a:pPr>
            <a:r>
              <a:rPr lang="es-ES" altLang="en-US" kern="0" dirty="0">
                <a:solidFill>
                  <a:srgbClr val="000000"/>
                </a:solidFill>
                <a:latin typeface="Arial"/>
                <a:cs typeface="Arial"/>
              </a:rPr>
              <a:t>Coordinación de los Recursos/Presupuesto Comprensivo</a:t>
            </a:r>
          </a:p>
          <a:p>
            <a:pPr marL="742950" lvl="1" indent="-285750" fontAlgn="base">
              <a:lnSpc>
                <a:spcPct val="100000"/>
              </a:lnSpc>
              <a:spcBef>
                <a:spcPct val="20000"/>
              </a:spcBef>
              <a:spcAft>
                <a:spcPct val="0"/>
              </a:spcAft>
              <a:buClrTx/>
              <a:buFontTx/>
              <a:buChar char="–"/>
            </a:pPr>
            <a:r>
              <a:rPr lang="es-ES" altLang="en-US" kern="0" dirty="0">
                <a:solidFill>
                  <a:srgbClr val="000000"/>
                </a:solidFill>
                <a:latin typeface="Arial"/>
                <a:cs typeface="Arial"/>
              </a:rPr>
              <a:t>Plan de Compromiso entre Padres y Familia</a:t>
            </a:r>
          </a:p>
          <a:p>
            <a:pPr marL="742950" lvl="1" indent="-285750" fontAlgn="base">
              <a:lnSpc>
                <a:spcPct val="100000"/>
              </a:lnSpc>
              <a:spcBef>
                <a:spcPct val="20000"/>
              </a:spcBef>
              <a:spcAft>
                <a:spcPct val="0"/>
              </a:spcAft>
              <a:buClrTx/>
              <a:buNone/>
            </a:pPr>
            <a:endParaRPr lang="es-ES" altLang="en-US" sz="500" kern="0" dirty="0">
              <a:solidFill>
                <a:srgbClr val="000000"/>
              </a:solidFill>
              <a:latin typeface="Arial"/>
              <a:cs typeface="Arial"/>
            </a:endParaRPr>
          </a:p>
          <a:p>
            <a:pPr marL="342900" lvl="0" indent="-342900" fontAlgn="base">
              <a:lnSpc>
                <a:spcPct val="100000"/>
              </a:lnSpc>
              <a:spcBef>
                <a:spcPct val="20000"/>
              </a:spcBef>
              <a:spcAft>
                <a:spcPct val="0"/>
              </a:spcAft>
              <a:buClrTx/>
              <a:buSzTx/>
              <a:buFontTx/>
              <a:buChar char="•"/>
            </a:pPr>
            <a:r>
              <a:rPr lang="es-ES" altLang="en-US" sz="2200" kern="0" dirty="0">
                <a:solidFill>
                  <a:srgbClr val="000000"/>
                </a:solidFill>
                <a:latin typeface="Arial"/>
                <a:cs typeface="Arial"/>
              </a:rPr>
              <a:t>Usted, como Padre de una Escuela </a:t>
            </a:r>
            <a:r>
              <a:rPr lang="es-ES" altLang="en-US" sz="2200" kern="0" dirty="0" err="1">
                <a:solidFill>
                  <a:srgbClr val="000000"/>
                </a:solidFill>
                <a:latin typeface="Arial"/>
                <a:cs typeface="Arial"/>
              </a:rPr>
              <a:t>Title</a:t>
            </a:r>
            <a:r>
              <a:rPr lang="es-ES" altLang="en-US" sz="2200" kern="0" dirty="0">
                <a:solidFill>
                  <a:srgbClr val="000000"/>
                </a:solidFill>
                <a:latin typeface="Arial"/>
                <a:cs typeface="Arial"/>
              </a:rPr>
              <a:t> I, tiene el derecho de estar involucrado en el desarrollo de este plan.</a:t>
            </a:r>
          </a:p>
          <a:p>
            <a:endParaRPr lang="en-US" dirty="0"/>
          </a:p>
        </p:txBody>
      </p:sp>
    </p:spTree>
    <p:extLst>
      <p:ext uri="{BB962C8B-B14F-4D97-AF65-F5344CB8AC3E}">
        <p14:creationId xmlns:p14="http://schemas.microsoft.com/office/powerpoint/2010/main" val="818434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spc="-100" dirty="0" err="1" smtClean="0">
                <a:solidFill>
                  <a:schemeClr val="accent2"/>
                </a:solidFill>
                <a:latin typeface="Cooper Black" panose="0208090404030B020404" pitchFamily="18" charset="0"/>
              </a:rPr>
              <a:t>Poliza</a:t>
            </a:r>
            <a:r>
              <a:rPr lang="en-US" sz="3200" spc="-100" dirty="0" smtClean="0">
                <a:solidFill>
                  <a:schemeClr val="accent2"/>
                </a:solidFill>
                <a:latin typeface="Cooper Black" panose="0208090404030B020404" pitchFamily="18" charset="0"/>
              </a:rPr>
              <a:t> de Padres Y </a:t>
            </a:r>
            <a:r>
              <a:rPr lang="en-US" sz="3200" spc="-100" dirty="0" err="1" smtClean="0">
                <a:solidFill>
                  <a:schemeClr val="accent2"/>
                </a:solidFill>
                <a:latin typeface="Cooper Black" panose="0208090404030B020404" pitchFamily="18" charset="0"/>
              </a:rPr>
              <a:t>Familias</a:t>
            </a:r>
            <a:endParaRPr lang="en-US" sz="3200" dirty="0">
              <a:solidFill>
                <a:schemeClr val="accent2"/>
              </a:solidFill>
              <a:latin typeface="Cooper Black" panose="0208090404030B020404" pitchFamily="18" charset="0"/>
            </a:endParaRPr>
          </a:p>
        </p:txBody>
      </p:sp>
      <p:sp>
        <p:nvSpPr>
          <p:cNvPr id="3" name="Content Placeholder 2"/>
          <p:cNvSpPr>
            <a:spLocks noGrp="1"/>
          </p:cNvSpPr>
          <p:nvPr>
            <p:ph idx="1"/>
          </p:nvPr>
        </p:nvSpPr>
        <p:spPr/>
        <p:txBody>
          <a:bodyPr>
            <a:normAutofit fontScale="77500" lnSpcReduction="20000"/>
          </a:bodyPr>
          <a:lstStyle/>
          <a:p>
            <a:pPr marL="0" lvl="0" indent="0">
              <a:buClr>
                <a:srgbClr val="E48312"/>
              </a:buClr>
              <a:buNone/>
            </a:pPr>
            <a:r>
              <a:rPr lang="es-ES" sz="2600" dirty="0">
                <a:solidFill>
                  <a:srgbClr val="000000">
                    <a:lumMod val="75000"/>
                    <a:lumOff val="25000"/>
                  </a:srgbClr>
                </a:solidFill>
              </a:rPr>
              <a:t>La póliza tiene directivas cómo la escuela puede implementará el programa de compromiso de padres y familias.  La póliza incluye:</a:t>
            </a:r>
          </a:p>
          <a:p>
            <a:pPr lvl="0">
              <a:buClr>
                <a:srgbClr val="E48312"/>
              </a:buClr>
              <a:buFont typeface="Courier New" panose="02070309020205020404" pitchFamily="49" charset="0"/>
              <a:buChar char="o"/>
            </a:pPr>
            <a:r>
              <a:rPr lang="es-ES" sz="2600" dirty="0">
                <a:solidFill>
                  <a:srgbClr val="000000">
                    <a:lumMod val="75000"/>
                    <a:lumOff val="25000"/>
                  </a:srgbClr>
                </a:solidFill>
              </a:rPr>
              <a:t>Convocar una reunión anual</a:t>
            </a:r>
          </a:p>
          <a:p>
            <a:pPr lvl="0">
              <a:buClr>
                <a:srgbClr val="E48312"/>
              </a:buClr>
              <a:buFont typeface="Courier New" panose="02070309020205020404" pitchFamily="49" charset="0"/>
              <a:buChar char="o"/>
            </a:pPr>
            <a:r>
              <a:rPr lang="es-ES" sz="2600" dirty="0">
                <a:solidFill>
                  <a:srgbClr val="000000">
                    <a:lumMod val="75000"/>
                    <a:lumOff val="25000"/>
                  </a:srgbClr>
                </a:solidFill>
              </a:rPr>
              <a:t>Proporcionar un número de reuniones flexibles </a:t>
            </a:r>
          </a:p>
          <a:p>
            <a:pPr lvl="0">
              <a:buClr>
                <a:srgbClr val="E48312"/>
              </a:buClr>
              <a:buFont typeface="Courier New" panose="02070309020205020404" pitchFamily="49" charset="0"/>
              <a:buChar char="o"/>
            </a:pPr>
            <a:r>
              <a:rPr lang="es-ES" sz="2600" dirty="0">
                <a:solidFill>
                  <a:srgbClr val="000000">
                    <a:lumMod val="75000"/>
                    <a:lumOff val="25000"/>
                  </a:srgbClr>
                </a:solidFill>
              </a:rPr>
              <a:t>Involucrar a los padres de manera organizada, continuamente y de </a:t>
            </a:r>
            <a:r>
              <a:rPr lang="es-ES" sz="2600" dirty="0" err="1">
                <a:solidFill>
                  <a:srgbClr val="000000">
                    <a:lumMod val="75000"/>
                    <a:lumOff val="25000"/>
                  </a:srgbClr>
                </a:solidFill>
              </a:rPr>
              <a:t>oportunida</a:t>
            </a:r>
            <a:r>
              <a:rPr lang="es-ES" sz="2600" dirty="0">
                <a:solidFill>
                  <a:srgbClr val="000000">
                    <a:lumMod val="75000"/>
                    <a:lumOff val="25000"/>
                  </a:srgbClr>
                </a:solidFill>
              </a:rPr>
              <a:t>, en la planificación, revisión, evaluación y mejoramiento de la póliza y el programa de compromiso con los padres y la familia</a:t>
            </a:r>
          </a:p>
          <a:p>
            <a:pPr lvl="0">
              <a:buClr>
                <a:srgbClr val="E48312"/>
              </a:buClr>
              <a:buFont typeface="Courier New" panose="02070309020205020404" pitchFamily="49" charset="0"/>
              <a:buChar char="o"/>
            </a:pPr>
            <a:r>
              <a:rPr lang="es-ES" sz="2600" dirty="0">
                <a:solidFill>
                  <a:srgbClr val="000000">
                    <a:lumMod val="75000"/>
                    <a:lumOff val="25000"/>
                  </a:srgbClr>
                </a:solidFill>
              </a:rPr>
              <a:t>Proporcione información oportuna sobre actividades de compromiso con los padres y la familia</a:t>
            </a:r>
          </a:p>
          <a:p>
            <a:pPr lvl="0">
              <a:buClr>
                <a:srgbClr val="E48312"/>
              </a:buClr>
              <a:buFont typeface="Courier New" panose="02070309020205020404" pitchFamily="49" charset="0"/>
              <a:buChar char="o"/>
            </a:pPr>
            <a:r>
              <a:rPr lang="es-ES" sz="2600" dirty="0">
                <a:solidFill>
                  <a:srgbClr val="000000">
                    <a:lumMod val="75000"/>
                    <a:lumOff val="25000"/>
                  </a:srgbClr>
                </a:solidFill>
              </a:rPr>
              <a:t>Proporcionar información a los padres sobre el currículo y la evaluación</a:t>
            </a:r>
          </a:p>
          <a:p>
            <a:pPr lvl="0">
              <a:buClr>
                <a:srgbClr val="E48312"/>
              </a:buClr>
              <a:buFont typeface="Courier New" panose="02070309020205020404" pitchFamily="49" charset="0"/>
              <a:buChar char="o"/>
            </a:pPr>
            <a:r>
              <a:rPr lang="es-ES" sz="2600" dirty="0">
                <a:solidFill>
                  <a:srgbClr val="000000">
                    <a:lumMod val="75000"/>
                    <a:lumOff val="25000"/>
                  </a:srgbClr>
                </a:solidFill>
              </a:rPr>
              <a:t>Si se le solicita, proporcione reuniones adicionales con los padres para discutir las decisiones educativas de su hijo </a:t>
            </a:r>
          </a:p>
          <a:p>
            <a:endParaRPr lang="en-US" dirty="0"/>
          </a:p>
        </p:txBody>
      </p:sp>
    </p:spTree>
    <p:extLst>
      <p:ext uri="{BB962C8B-B14F-4D97-AF65-F5344CB8AC3E}">
        <p14:creationId xmlns:p14="http://schemas.microsoft.com/office/powerpoint/2010/main" val="267545005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TotalTime>
  <Words>1132</Words>
  <Application>Microsoft Office PowerPoint</Application>
  <PresentationFormat>On-screen Show (4:3)</PresentationFormat>
  <Paragraphs>114</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 Narrow</vt:lpstr>
      <vt:lpstr>Calibri</vt:lpstr>
      <vt:lpstr>Calibri Light</vt:lpstr>
      <vt:lpstr>Cooper Black</vt:lpstr>
      <vt:lpstr>Courier New</vt:lpstr>
      <vt:lpstr>Wingdings 3</vt:lpstr>
      <vt:lpstr>Retrospect</vt:lpstr>
      <vt:lpstr>Reunión Anual Del Título I y Beneficios Del Compromiso Del Padre y La Familia</vt:lpstr>
      <vt:lpstr>¿Porque estamos aquí?</vt:lpstr>
      <vt:lpstr>Lo que aprenderás</vt:lpstr>
      <vt:lpstr>Qué aprenderá… (continuado)</vt:lpstr>
      <vt:lpstr>Qué significa ser una Escuela considerada Title I?</vt:lpstr>
      <vt:lpstr>1% “Que se aparta”</vt:lpstr>
      <vt:lpstr>¿Qué es un Plan Consolidado de Title I (de la LEA)?</vt:lpstr>
      <vt:lpstr>Plan de Compromiso </vt:lpstr>
      <vt:lpstr>Poliza de Padres Y Familias</vt:lpstr>
      <vt:lpstr>El pacto entre escuela-padre es un acuerdo escrito… </vt:lpstr>
      <vt:lpstr>PowerPoint Presentation</vt:lpstr>
      <vt:lpstr>Informacion Adicional Que la Escuela debe proveer</vt:lpstr>
      <vt:lpstr>A Quien Contactar</vt:lpstr>
      <vt:lpstr>PowerPoint Presentation</vt:lpstr>
      <vt:lpstr>PowerPoint Presentation</vt:lpstr>
      <vt:lpstr>PowerPoint Presentation</vt:lpstr>
      <vt:lpstr>Cuales Son los Beneficios?</vt:lpstr>
      <vt:lpstr>Beneficios Estudiantiles</vt:lpstr>
      <vt:lpstr>Beneficios Para Padres Y Familias</vt:lpstr>
      <vt:lpstr>Beneficios Escolares</vt:lpstr>
      <vt:lpstr>  e  Título I, Parte A Padre y Familia Iniciativa Estatal de Compromiso En la Región 16 Centro de Servicio de Educaciónr  Funded by Texas EFinanciado por la Agencia de Educación de Texas ducation Agency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Title I Meeting and Benefits of Parent and Family Engagement</dc:title>
  <dc:creator>Stafford, Terri</dc:creator>
  <cp:lastModifiedBy>Aracely Amaro</cp:lastModifiedBy>
  <cp:revision>30</cp:revision>
  <cp:lastPrinted>2021-09-30T14:43:59Z</cp:lastPrinted>
  <dcterms:created xsi:type="dcterms:W3CDTF">2020-03-30T17:19:31Z</dcterms:created>
  <dcterms:modified xsi:type="dcterms:W3CDTF">2021-09-30T14:44:28Z</dcterms:modified>
</cp:coreProperties>
</file>